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8"/>
  </p:notesMasterIdLst>
  <p:handoutMasterIdLst>
    <p:handoutMasterId r:id="rId69"/>
  </p:handoutMasterIdLst>
  <p:sldIdLst>
    <p:sldId id="1279" r:id="rId2"/>
    <p:sldId id="1281" r:id="rId3"/>
    <p:sldId id="1199" r:id="rId4"/>
    <p:sldId id="1277" r:id="rId5"/>
    <p:sldId id="1270" r:id="rId6"/>
    <p:sldId id="1191" r:id="rId7"/>
    <p:sldId id="1195" r:id="rId8"/>
    <p:sldId id="1200" r:id="rId9"/>
    <p:sldId id="1202" r:id="rId10"/>
    <p:sldId id="1203" r:id="rId11"/>
    <p:sldId id="1204" r:id="rId12"/>
    <p:sldId id="1209" r:id="rId13"/>
    <p:sldId id="1206" r:id="rId14"/>
    <p:sldId id="1207" r:id="rId15"/>
    <p:sldId id="1282" r:id="rId16"/>
    <p:sldId id="1208" r:id="rId17"/>
    <p:sldId id="1210" r:id="rId18"/>
    <p:sldId id="1219" r:id="rId19"/>
    <p:sldId id="1220" r:id="rId20"/>
    <p:sldId id="1222" r:id="rId21"/>
    <p:sldId id="1211" r:id="rId22"/>
    <p:sldId id="1265" r:id="rId23"/>
    <p:sldId id="1267" r:id="rId24"/>
    <p:sldId id="1278" r:id="rId25"/>
    <p:sldId id="1225" r:id="rId26"/>
    <p:sldId id="1226" r:id="rId27"/>
    <p:sldId id="1227" r:id="rId28"/>
    <p:sldId id="1263" r:id="rId29"/>
    <p:sldId id="1212" r:id="rId30"/>
    <p:sldId id="1268" r:id="rId31"/>
    <p:sldId id="1229" r:id="rId32"/>
    <p:sldId id="1259" r:id="rId33"/>
    <p:sldId id="1260" r:id="rId34"/>
    <p:sldId id="1231" r:id="rId35"/>
    <p:sldId id="1261" r:id="rId36"/>
    <p:sldId id="1271" r:id="rId37"/>
    <p:sldId id="1273" r:id="rId38"/>
    <p:sldId id="1275" r:id="rId39"/>
    <p:sldId id="1276" r:id="rId40"/>
    <p:sldId id="1262" r:id="rId41"/>
    <p:sldId id="1213" r:id="rId42"/>
    <p:sldId id="1233" r:id="rId43"/>
    <p:sldId id="1234" r:id="rId44"/>
    <p:sldId id="1235" r:id="rId45"/>
    <p:sldId id="1264" r:id="rId46"/>
    <p:sldId id="1214" r:id="rId47"/>
    <p:sldId id="1239" r:id="rId48"/>
    <p:sldId id="1240" r:id="rId49"/>
    <p:sldId id="1272" r:id="rId50"/>
    <p:sldId id="1241" r:id="rId51"/>
    <p:sldId id="1243" r:id="rId52"/>
    <p:sldId id="1215" r:id="rId53"/>
    <p:sldId id="1245" r:id="rId54"/>
    <p:sldId id="1246" r:id="rId55"/>
    <p:sldId id="1247" r:id="rId56"/>
    <p:sldId id="1248" r:id="rId57"/>
    <p:sldId id="1249" r:id="rId58"/>
    <p:sldId id="1250" r:id="rId59"/>
    <p:sldId id="1251" r:id="rId60"/>
    <p:sldId id="1252" r:id="rId61"/>
    <p:sldId id="1253" r:id="rId62"/>
    <p:sldId id="1216" r:id="rId63"/>
    <p:sldId id="1255" r:id="rId64"/>
    <p:sldId id="1256" r:id="rId65"/>
    <p:sldId id="1258" r:id="rId66"/>
    <p:sldId id="266" r:id="rId67"/>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C00"/>
    <a:srgbClr val="18414C"/>
    <a:srgbClr val="E9EDF4"/>
    <a:srgbClr val="000000"/>
    <a:srgbClr val="CCECFF"/>
    <a:srgbClr val="E46C0A"/>
    <a:srgbClr val="0B64A1"/>
    <a:srgbClr val="0F7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7053" autoAdjust="0"/>
  </p:normalViewPr>
  <p:slideViewPr>
    <p:cSldViewPr>
      <p:cViewPr varScale="1">
        <p:scale>
          <a:sx n="110" d="100"/>
          <a:sy n="110" d="100"/>
        </p:scale>
        <p:origin x="120" y="276"/>
      </p:cViewPr>
      <p:guideLst>
        <p:guide orient="horz" pos="2160"/>
        <p:guide pos="3839"/>
        <p:guide pos="3840"/>
      </p:guideLst>
    </p:cSldViewPr>
  </p:slideViewPr>
  <p:notesTextViewPr>
    <p:cViewPr>
      <p:scale>
        <a:sx n="1" d="1"/>
        <a:sy n="1" d="1"/>
      </p:scale>
      <p:origin x="0" y="0"/>
    </p:cViewPr>
  </p:notesText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115A9F-40B5-4F8E-90CF-98BD1CFF9F9C}" type="datetimeFigureOut">
              <a:rPr lang="zh-CN" altLang="en-US" smtClean="0"/>
              <a:t>2014/10/8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5D732-07CD-46A1-82F4-5CC3174F94E0}" type="slidenum">
              <a:rPr lang="zh-CN" altLang="en-US" smtClean="0"/>
              <a:t>‹#›</a:t>
            </a:fld>
            <a:endParaRPr lang="zh-CN" altLang="en-US"/>
          </a:p>
        </p:txBody>
      </p:sp>
    </p:spTree>
    <p:extLst>
      <p:ext uri="{BB962C8B-B14F-4D97-AF65-F5344CB8AC3E}">
        <p14:creationId xmlns:p14="http://schemas.microsoft.com/office/powerpoint/2010/main" val="304538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6732A-2C0B-4DB6-805C-534B13AF85DB}" type="datetimeFigureOut">
              <a:rPr lang="zh-CN" altLang="en-US" smtClean="0"/>
              <a:t>2014/10/8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A15FB-7EF2-438C-8B3F-70BF5C7D9396}" type="slidenum">
              <a:rPr lang="zh-CN" altLang="en-US" smtClean="0"/>
              <a:t>‹#›</a:t>
            </a:fld>
            <a:endParaRPr lang="zh-CN" altLang="en-US"/>
          </a:p>
        </p:txBody>
      </p:sp>
    </p:spTree>
    <p:extLst>
      <p:ext uri="{BB962C8B-B14F-4D97-AF65-F5344CB8AC3E}">
        <p14:creationId xmlns:p14="http://schemas.microsoft.com/office/powerpoint/2010/main" val="203936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75E3694-BBAB-49DE-98B0-0BD8805AA963}" type="slidenum">
              <a:rPr lang="en-US" altLang="zh-CN"/>
              <a:pPr/>
              <a:t>8</a:t>
            </a:fld>
            <a:endParaRPr lang="en-US" altLang="zh-C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144193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39</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3060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40</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62661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90BC5C1-96E7-4793-B836-6C3C1B95594D}" type="slidenum">
              <a:rPr lang="en-US" altLang="zh-CN"/>
              <a:pPr/>
              <a:t>42</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342578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43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350367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44</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315861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45</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220694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09368B3-E94B-43CF-BDB5-52BB866D8F1E}" type="slidenum">
              <a:rPr lang="en-US" altLang="zh-CN"/>
              <a:pPr/>
              <a:t>47</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261331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EC1579D-B6BC-434E-9FA0-9FEFB42FA766}" type="slidenum">
              <a:rPr lang="en-US" altLang="zh-CN"/>
              <a:pPr/>
              <a:t>48</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93379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132B26-72BE-4449-832A-674839207434}" type="slidenum">
              <a:rPr lang="en-US" altLang="zh-CN"/>
              <a:pPr/>
              <a:t>49</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391464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B132B26-72BE-4449-832A-674839207434}" type="slidenum">
              <a:rPr lang="en-US" altLang="zh-CN"/>
              <a:pPr/>
              <a:t>50</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25051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B49D8E-F540-40B5-9FCF-86E199E6AD64}" type="slidenum">
              <a:rPr lang="en-US" altLang="zh-CN"/>
              <a:pPr/>
              <a:t>9</a:t>
            </a:fld>
            <a:endParaRPr lang="en-US" altLang="zh-CN"/>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55667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1E201EA-8680-4F68-8CE0-1A8CC776D3BB}" type="slidenum">
              <a:rPr lang="en-US" altLang="zh-CN"/>
              <a:pPr/>
              <a:t>51</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82704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5BABE1B-E520-4B3A-AC1F-AF5B4C3807DF}" type="slidenum">
              <a:rPr lang="en-US" altLang="zh-CN"/>
              <a:pPr/>
              <a:t>63</a:t>
            </a:fld>
            <a:endParaRPr lang="en-US" altLang="zh-CN"/>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197262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2A72153-8C16-4087-9B81-A972959E07EC}" type="slidenum">
              <a:rPr lang="en-US" altLang="zh-CN"/>
              <a:pPr/>
              <a:t>64</a:t>
            </a:fld>
            <a:endParaRPr lang="en-US" altLang="zh-CN"/>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272539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97A282C-4B99-4106-A220-D6AE4A5A8185}" type="slidenum">
              <a:rPr lang="en-US" altLang="zh-CN"/>
              <a:pPr/>
              <a:t>65</a:t>
            </a:fld>
            <a:endParaRPr lang="en-US" altLang="zh-CN"/>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259142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D4703E-1610-43C2-A781-C744CE6C1A24}" type="slidenum">
              <a:rPr lang="en-US" altLang="zh-CN"/>
              <a:pPr/>
              <a:t>10</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409941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D4703E-1610-43C2-A781-C744CE6C1A24}" type="slidenum">
              <a:rPr lang="en-US" altLang="zh-CN"/>
              <a:pPr/>
              <a:t>11</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144466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FD41849-7CE1-41C2-BD7F-538EDFEB240A}" type="slidenum">
              <a:rPr lang="en-US" altLang="zh-CN"/>
              <a:pPr/>
              <a:t>26</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itchFamily="2" charset="-122"/>
            </a:endParaRPr>
          </a:p>
        </p:txBody>
      </p:sp>
    </p:spTree>
    <p:extLst>
      <p:ext uri="{BB962C8B-B14F-4D97-AF65-F5344CB8AC3E}">
        <p14:creationId xmlns:p14="http://schemas.microsoft.com/office/powerpoint/2010/main" val="120139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E81369D-C287-42BD-8C66-5494FCE064B0}" type="slidenum">
              <a:rPr lang="en-US" altLang="zh-CN"/>
              <a:pPr/>
              <a:t>27</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itchFamily="2" charset="-122"/>
            </a:endParaRPr>
          </a:p>
        </p:txBody>
      </p:sp>
    </p:spTree>
    <p:extLst>
      <p:ext uri="{BB962C8B-B14F-4D97-AF65-F5344CB8AC3E}">
        <p14:creationId xmlns:p14="http://schemas.microsoft.com/office/powerpoint/2010/main" val="325719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36</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403315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37</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161836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8C51E5-09F6-480B-8D79-E1DB716A014A}" type="slidenum">
              <a:rPr lang="en-US" altLang="zh-CN"/>
              <a:pPr/>
              <a:t>38</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smtClean="0">
              <a:ea typeface="宋体" pitchFamily="2" charset="-122"/>
            </a:endParaRPr>
          </a:p>
        </p:txBody>
      </p:sp>
    </p:spTree>
    <p:extLst>
      <p:ext uri="{BB962C8B-B14F-4D97-AF65-F5344CB8AC3E}">
        <p14:creationId xmlns:p14="http://schemas.microsoft.com/office/powerpoint/2010/main" val="125292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429"/>
            <a:ext cx="10361852"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5"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t>2014/10/8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t>‹#›</a:t>
            </a:fld>
            <a:endParaRPr lang="zh-CN" altLang="en-US"/>
          </a:p>
        </p:txBody>
      </p:sp>
    </p:spTree>
    <p:extLst>
      <p:ext uri="{BB962C8B-B14F-4D97-AF65-F5344CB8AC3E}">
        <p14:creationId xmlns:p14="http://schemas.microsoft.com/office/powerpoint/2010/main" val="298471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491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9151275" y="6578600"/>
            <a:ext cx="2844430" cy="279400"/>
          </a:xfrm>
        </p:spPr>
        <p:txBody>
          <a:bodyPr/>
          <a:lstStyle>
            <a:lvl1pPr>
              <a:defRPr/>
            </a:lvl1pPr>
          </a:lstStyle>
          <a:p>
            <a:fld id="{7409B5CA-EA10-466D-838E-96F18AE1F397}" type="slidenum">
              <a:rPr lang="en-US" altLang="zh-CN"/>
              <a:pPr/>
              <a:t>‹#›</a:t>
            </a:fld>
            <a:endParaRPr lang="en-US" altLang="zh-CN"/>
          </a:p>
        </p:txBody>
      </p:sp>
    </p:spTree>
    <p:extLst>
      <p:ext uri="{BB962C8B-B14F-4D97-AF65-F5344CB8AC3E}">
        <p14:creationId xmlns:p14="http://schemas.microsoft.com/office/powerpoint/2010/main" val="139502199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D3252EB4-D783-4222-83EA-D536993FEEFE}" type="slidenum">
              <a:rPr lang="en-US" altLang="zh-CN"/>
              <a:pPr/>
              <a:t>‹#›</a:t>
            </a:fld>
            <a:endParaRPr lang="en-US" altLang="zh-CN"/>
          </a:p>
        </p:txBody>
      </p:sp>
    </p:spTree>
    <p:extLst>
      <p:ext uri="{BB962C8B-B14F-4D97-AF65-F5344CB8AC3E}">
        <p14:creationId xmlns:p14="http://schemas.microsoft.com/office/powerpoint/2010/main" val="28594469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t>2014/10/8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t>‹#›</a:t>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7291" b="8126"/>
          <a:stretch/>
        </p:blipFill>
        <p:spPr bwMode="auto">
          <a:xfrm>
            <a:off x="-44314" y="0"/>
            <a:ext cx="2610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2565897" y="0"/>
            <a:ext cx="9624516"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7247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1" name="矩形 10"/>
          <p:cNvSpPr/>
          <p:nvPr userDrawn="1"/>
        </p:nvSpPr>
        <p:spPr>
          <a:xfrm>
            <a:off x="1917654" y="72008"/>
            <a:ext cx="10272759" cy="6926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3573"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flipH="1">
            <a:off x="0" y="836712"/>
            <a:ext cx="12183573"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a:off x="189013" y="44624"/>
            <a:ext cx="1584588" cy="737320"/>
            <a:chOff x="939820" y="381610"/>
            <a:chExt cx="1841431" cy="815141"/>
          </a:xfrm>
          <a:solidFill>
            <a:schemeClr val="bg1"/>
          </a:solidFill>
        </p:grpSpPr>
        <p:grpSp>
          <p:nvGrpSpPr>
            <p:cNvPr id="19" name="组合 18"/>
            <p:cNvGrpSpPr/>
            <p:nvPr/>
          </p:nvGrpSpPr>
          <p:grpSpPr>
            <a:xfrm>
              <a:off x="1917155" y="381610"/>
              <a:ext cx="864096" cy="815141"/>
              <a:chOff x="837035" y="1196752"/>
              <a:chExt cx="1872208" cy="1669682"/>
            </a:xfrm>
            <a:grpFill/>
          </p:grpSpPr>
          <p:sp>
            <p:nvSpPr>
              <p:cNvPr id="22" name="TextBox 21"/>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20" y="406023"/>
              <a:ext cx="766142" cy="767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21" name="直接连接符 20"/>
            <p:cNvCxnSpPr/>
            <p:nvPr/>
          </p:nvCxnSpPr>
          <p:spPr>
            <a:xfrm>
              <a:off x="1840315" y="499799"/>
              <a:ext cx="0" cy="518676"/>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等腰三角形 34"/>
          <p:cNvSpPr/>
          <p:nvPr userDrawn="1"/>
        </p:nvSpPr>
        <p:spPr>
          <a:xfrm rot="10800000">
            <a:off x="11353159" y="6505601"/>
            <a:ext cx="648241" cy="667817"/>
          </a:xfrm>
          <a:prstGeom prst="triangl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36" name="矩形 35"/>
          <p:cNvSpPr/>
          <p:nvPr userDrawn="1"/>
        </p:nvSpPr>
        <p:spPr>
          <a:xfrm>
            <a:off x="11497264" y="6537149"/>
            <a:ext cx="394660" cy="276999"/>
          </a:xfrm>
          <a:prstGeom prst="rect">
            <a:avLst/>
          </a:prstGeom>
        </p:spPr>
        <p:txBody>
          <a:bodyPr wrap="none">
            <a:spAutoFit/>
          </a:bodyP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lgn="ctr"/>
              <a:t>‹#›</a:t>
            </a:fld>
            <a:endParaRPr lang="zh-CN" altLang="en-US" sz="1200"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735758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11" name="矩形 10"/>
          <p:cNvSpPr/>
          <p:nvPr userDrawn="1"/>
        </p:nvSpPr>
        <p:spPr>
          <a:xfrm>
            <a:off x="-151" y="116632"/>
            <a:ext cx="10344936" cy="6926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3573"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flipH="1">
            <a:off x="1" y="908720"/>
            <a:ext cx="1034478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10800000">
            <a:off x="11209106" y="6381329"/>
            <a:ext cx="648241" cy="667818"/>
          </a:xfrm>
          <a:prstGeom prst="triangl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 name="矩形 9"/>
          <p:cNvSpPr/>
          <p:nvPr userDrawn="1"/>
        </p:nvSpPr>
        <p:spPr>
          <a:xfrm>
            <a:off x="11345248" y="6381331"/>
            <a:ext cx="394660" cy="276999"/>
          </a:xfrm>
          <a:prstGeom prst="rect">
            <a:avLst/>
          </a:prstGeom>
        </p:spPr>
        <p:txBody>
          <a:bodyPr wrap="none">
            <a:spAutoFit/>
          </a:bodyP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lgn="ctr"/>
              <a:t>‹#›</a:t>
            </a:fld>
            <a:endParaRPr lang="zh-CN" altLang="en-US" sz="1200"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8" name="组合 17"/>
          <p:cNvGrpSpPr/>
          <p:nvPr userDrawn="1"/>
        </p:nvGrpSpPr>
        <p:grpSpPr>
          <a:xfrm>
            <a:off x="10488839" y="197497"/>
            <a:ext cx="1440535" cy="676230"/>
            <a:chOff x="939820" y="381610"/>
            <a:chExt cx="1841431" cy="815141"/>
          </a:xfrm>
          <a:solidFill>
            <a:schemeClr val="bg1"/>
          </a:solidFill>
        </p:grpSpPr>
        <p:grpSp>
          <p:nvGrpSpPr>
            <p:cNvPr id="19" name="组合 18"/>
            <p:cNvGrpSpPr/>
            <p:nvPr/>
          </p:nvGrpSpPr>
          <p:grpSpPr>
            <a:xfrm>
              <a:off x="1917155" y="381610"/>
              <a:ext cx="864096" cy="815141"/>
              <a:chOff x="837035" y="1196752"/>
              <a:chExt cx="1872208" cy="1669682"/>
            </a:xfrm>
            <a:grpFill/>
          </p:grpSpPr>
          <p:sp>
            <p:nvSpPr>
              <p:cNvPr id="22" name="TextBox 21"/>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20" y="406023"/>
              <a:ext cx="766142" cy="767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21" name="直接连接符 20"/>
            <p:cNvCxnSpPr/>
            <p:nvPr/>
          </p:nvCxnSpPr>
          <p:spPr>
            <a:xfrm>
              <a:off x="1840315" y="499799"/>
              <a:ext cx="0" cy="518676"/>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3798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11" name="矩形 10"/>
          <p:cNvSpPr/>
          <p:nvPr userDrawn="1"/>
        </p:nvSpPr>
        <p:spPr>
          <a:xfrm>
            <a:off x="2" y="116632"/>
            <a:ext cx="9551588" cy="6926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3573"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flipH="1">
            <a:off x="3" y="908720"/>
            <a:ext cx="1219041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10800000">
            <a:off x="10631224" y="6381329"/>
            <a:ext cx="720566" cy="667818"/>
          </a:xfrm>
          <a:prstGeom prst="triangl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 name="矩形 9"/>
          <p:cNvSpPr/>
          <p:nvPr userDrawn="1"/>
        </p:nvSpPr>
        <p:spPr>
          <a:xfrm>
            <a:off x="10793249" y="6381331"/>
            <a:ext cx="394660" cy="276999"/>
          </a:xfrm>
          <a:prstGeom prst="rect">
            <a:avLst/>
          </a:prstGeom>
        </p:spPr>
        <p:txBody>
          <a:bodyPr wrap="none">
            <a:spAutoFit/>
          </a:bodyP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lgn="ctr"/>
              <a:t>‹#›</a:t>
            </a:fld>
            <a:endParaRPr lang="zh-CN" altLang="en-US" sz="1200"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8" name="组合 17"/>
          <p:cNvGrpSpPr/>
          <p:nvPr userDrawn="1"/>
        </p:nvGrpSpPr>
        <p:grpSpPr>
          <a:xfrm>
            <a:off x="10055646" y="122827"/>
            <a:ext cx="1683043" cy="676230"/>
            <a:chOff x="849114" y="381610"/>
            <a:chExt cx="1933503" cy="815141"/>
          </a:xfrm>
          <a:solidFill>
            <a:schemeClr val="bg1"/>
          </a:solidFill>
        </p:grpSpPr>
        <p:grpSp>
          <p:nvGrpSpPr>
            <p:cNvPr id="19" name="组合 18"/>
            <p:cNvGrpSpPr/>
            <p:nvPr/>
          </p:nvGrpSpPr>
          <p:grpSpPr>
            <a:xfrm>
              <a:off x="1917155" y="381610"/>
              <a:ext cx="865462" cy="815141"/>
              <a:chOff x="837035" y="1196752"/>
              <a:chExt cx="1875167" cy="1669682"/>
            </a:xfrm>
            <a:grpFill/>
          </p:grpSpPr>
          <p:sp>
            <p:nvSpPr>
              <p:cNvPr id="22" name="TextBox 21"/>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230" y="1335091"/>
                <a:ext cx="1588972"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114" y="406023"/>
              <a:ext cx="766142" cy="7676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21" name="直接连接符 20"/>
            <p:cNvCxnSpPr/>
            <p:nvPr/>
          </p:nvCxnSpPr>
          <p:spPr>
            <a:xfrm>
              <a:off x="1840315" y="499799"/>
              <a:ext cx="0" cy="518676"/>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51528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11" name="矩形 10"/>
          <p:cNvSpPr/>
          <p:nvPr userDrawn="1"/>
        </p:nvSpPr>
        <p:spPr>
          <a:xfrm>
            <a:off x="3" y="0"/>
            <a:ext cx="12190409" cy="8093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1" y="6579411"/>
            <a:ext cx="12190412" cy="2785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flipH="1">
            <a:off x="3" y="836712"/>
            <a:ext cx="1219041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10800000">
            <a:off x="11063272" y="6525345"/>
            <a:ext cx="720566" cy="667818"/>
          </a:xfrm>
          <a:prstGeom prst="triangl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 name="矩形 9"/>
          <p:cNvSpPr/>
          <p:nvPr userDrawn="1"/>
        </p:nvSpPr>
        <p:spPr>
          <a:xfrm>
            <a:off x="11225297" y="6538449"/>
            <a:ext cx="394660" cy="276999"/>
          </a:xfrm>
          <a:prstGeom prst="rect">
            <a:avLst/>
          </a:prstGeom>
        </p:spPr>
        <p:txBody>
          <a:bodyPr wrap="none">
            <a:spAutoFit/>
          </a:bodyP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lgn="ctr"/>
              <a:t>‹#›</a:t>
            </a:fld>
            <a:endParaRPr lang="zh-CN" altLang="en-US" sz="1200"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p:cNvGrpSpPr/>
          <p:nvPr userDrawn="1"/>
        </p:nvGrpSpPr>
        <p:grpSpPr>
          <a:xfrm>
            <a:off x="0" y="0"/>
            <a:ext cx="1774726" cy="953344"/>
            <a:chOff x="8895832" y="4360155"/>
            <a:chExt cx="1774726" cy="953344"/>
          </a:xfrm>
        </p:grpSpPr>
        <p:sp>
          <p:nvSpPr>
            <p:cNvPr id="2" name="TextBox 1"/>
            <p:cNvSpPr txBox="1"/>
            <p:nvPr userDrawn="1"/>
          </p:nvSpPr>
          <p:spPr>
            <a:xfrm>
              <a:off x="8895832" y="4360155"/>
              <a:ext cx="1774726" cy="953344"/>
            </a:xfrm>
            <a:prstGeom prst="rect">
              <a:avLst/>
            </a:prstGeom>
            <a:solidFill>
              <a:schemeClr val="bg1"/>
            </a:solidFill>
          </p:spPr>
          <p:txBody>
            <a:bodyPr wrap="square" rtlCol="0">
              <a:noAutofit/>
            </a:bodyPr>
            <a:lstStyle/>
            <a:p>
              <a:endParaRPr lang="zh-CN" altLang="en-US" dirty="0"/>
            </a:p>
          </p:txBody>
        </p:sp>
        <p:grpSp>
          <p:nvGrpSpPr>
            <p:cNvPr id="18" name="组合 17"/>
            <p:cNvGrpSpPr/>
            <p:nvPr userDrawn="1"/>
          </p:nvGrpSpPr>
          <p:grpSpPr>
            <a:xfrm>
              <a:off x="9073497" y="4548795"/>
              <a:ext cx="1403786" cy="576064"/>
              <a:chOff x="835904" y="329503"/>
              <a:chExt cx="1612689" cy="694400"/>
            </a:xfrm>
            <a:solidFill>
              <a:schemeClr val="bg1"/>
            </a:solidFill>
          </p:grpSpPr>
          <p:pic>
            <p:nvPicPr>
              <p:cNvPr id="2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933" y="329503"/>
                <a:ext cx="658660" cy="64060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04" y="345952"/>
                <a:ext cx="676593" cy="67795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21" name="直接连接符 20"/>
              <p:cNvCxnSpPr/>
              <p:nvPr/>
            </p:nvCxnSpPr>
            <p:spPr>
              <a:xfrm>
                <a:off x="1651215" y="383294"/>
                <a:ext cx="0" cy="518677"/>
              </a:xfrm>
              <a:prstGeom prst="line">
                <a:avLst/>
              </a:prstGeom>
              <a:grp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2432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11" name="矩形 10"/>
          <p:cNvSpPr/>
          <p:nvPr userDrawn="1"/>
        </p:nvSpPr>
        <p:spPr>
          <a:xfrm>
            <a:off x="1" y="0"/>
            <a:ext cx="12190412" cy="8093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1" y="6579411"/>
            <a:ext cx="12190412" cy="27858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flipH="1">
            <a:off x="3" y="836712"/>
            <a:ext cx="12190410" cy="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10800000">
            <a:off x="11063272" y="6433590"/>
            <a:ext cx="720566" cy="667818"/>
          </a:xfrm>
          <a:prstGeom prst="triangle">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0" name="矩形 9"/>
          <p:cNvSpPr/>
          <p:nvPr userDrawn="1"/>
        </p:nvSpPr>
        <p:spPr>
          <a:xfrm>
            <a:off x="11206863" y="6503604"/>
            <a:ext cx="431528" cy="307777"/>
          </a:xfrm>
          <a:prstGeom prst="rect">
            <a:avLst/>
          </a:prstGeom>
        </p:spPr>
        <p:txBody>
          <a:bodyPr wrap="none">
            <a:spAutoFit/>
          </a:bodyPr>
          <a:lstStyle/>
          <a:p>
            <a:pPr algn="ctr"/>
            <a:fld id="{D61BC1D0-4AE0-4CA0-BD1D-5B89170BC9F7}" type="slidenum">
              <a:rPr lang="zh-CN" altLang="en-US" sz="14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lgn="ctr"/>
              <a:t>‹#›</a:t>
            </a:fld>
            <a:endParaRPr lang="zh-CN" altLang="en-US" sz="1200"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55510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6633BD4-2AC8-48E4-853A-1FDA0C57337A}" type="datetimeFigureOut">
              <a:rPr lang="zh-CN" altLang="en-US" smtClean="0"/>
              <a:t>2014/10/8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t>‹#›</a:t>
            </a:fld>
            <a:endParaRPr lang="zh-CN" altLang="en-US" dirty="0"/>
          </a:p>
        </p:txBody>
      </p:sp>
      <p:sp>
        <p:nvSpPr>
          <p:cNvPr id="11" name="矩形 10"/>
          <p:cNvSpPr/>
          <p:nvPr userDrawn="1"/>
        </p:nvSpPr>
        <p:spPr>
          <a:xfrm>
            <a:off x="0" y="0"/>
            <a:ext cx="254198" cy="764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3573"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807100" y="6381328"/>
            <a:ext cx="684254" cy="665172"/>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t>‹#›</a:t>
            </a:fld>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5" name="直接连接符 14"/>
          <p:cNvCxnSpPr/>
          <p:nvPr userDrawn="1"/>
        </p:nvCxnSpPr>
        <p:spPr>
          <a:xfrm flipH="1" flipV="1">
            <a:off x="16014" y="755036"/>
            <a:ext cx="12167559" cy="33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993027" y="44624"/>
            <a:ext cx="1008374" cy="864096"/>
            <a:chOff x="10198075" y="332656"/>
            <a:chExt cx="1008112" cy="864096"/>
          </a:xfrm>
        </p:grpSpPr>
        <p:sp>
          <p:nvSpPr>
            <p:cNvPr id="16" name="TextBox 15"/>
            <p:cNvSpPr txBox="1">
              <a:spLocks/>
            </p:cNvSpPr>
            <p:nvPr/>
          </p:nvSpPr>
          <p:spPr>
            <a:xfrm>
              <a:off x="10198075" y="332656"/>
              <a:ext cx="1008112" cy="864096"/>
            </a:xfrm>
            <a:prstGeom prst="rect">
              <a:avLst/>
            </a:prstGeom>
            <a:solidFill>
              <a:schemeClr val="bg1"/>
            </a:solidFill>
          </p:spPr>
          <p:txBody>
            <a:bodyPr wrap="square" rtlCol="0">
              <a:noAutofit/>
            </a:bodyPr>
            <a:lstStyle/>
            <a:p>
              <a:endParaRPr lang="zh-CN" altLang="en-US" dirty="0"/>
            </a:p>
          </p:txBody>
        </p:sp>
        <p:pic>
          <p:nvPicPr>
            <p:cNvPr id="1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8799" y="476672"/>
              <a:ext cx="733372" cy="63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806445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6633BD4-2AC8-48E4-853A-1FDA0C57337A}" type="datetimeFigureOut">
              <a:rPr lang="zh-CN" altLang="en-US" smtClean="0"/>
              <a:t>2014/10/8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t>‹#›</a:t>
            </a:fld>
            <a:endParaRPr lang="zh-CN" altLang="en-US" dirty="0"/>
          </a:p>
        </p:txBody>
      </p:sp>
      <p:sp>
        <p:nvSpPr>
          <p:cNvPr id="11" name="矩形 10"/>
          <p:cNvSpPr/>
          <p:nvPr userDrawn="1"/>
        </p:nvSpPr>
        <p:spPr>
          <a:xfrm>
            <a:off x="0" y="0"/>
            <a:ext cx="254198" cy="764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3573"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807100" y="6381328"/>
            <a:ext cx="684254" cy="665172"/>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200" b="1" smtClean="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rPr>
              <a:pPr/>
              <a:t>‹#›</a:t>
            </a:fld>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5" name="直接连接符 14"/>
          <p:cNvCxnSpPr/>
          <p:nvPr userDrawn="1"/>
        </p:nvCxnSpPr>
        <p:spPr>
          <a:xfrm flipH="1" flipV="1">
            <a:off x="16014" y="755036"/>
            <a:ext cx="12167559" cy="33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993027" y="44624"/>
            <a:ext cx="1008374" cy="864096"/>
            <a:chOff x="10198075" y="332656"/>
            <a:chExt cx="1008112" cy="864096"/>
          </a:xfrm>
        </p:grpSpPr>
        <p:sp>
          <p:nvSpPr>
            <p:cNvPr id="16" name="TextBox 15"/>
            <p:cNvSpPr txBox="1">
              <a:spLocks/>
            </p:cNvSpPr>
            <p:nvPr/>
          </p:nvSpPr>
          <p:spPr>
            <a:xfrm>
              <a:off x="10198075" y="332656"/>
              <a:ext cx="1008112" cy="864096"/>
            </a:xfrm>
            <a:prstGeom prst="rect">
              <a:avLst/>
            </a:prstGeom>
            <a:solidFill>
              <a:schemeClr val="bg1"/>
            </a:solidFill>
          </p:spPr>
          <p:txBody>
            <a:bodyPr wrap="square" rtlCol="0">
              <a:noAutofit/>
            </a:bodyPr>
            <a:lstStyle/>
            <a:p>
              <a:endParaRPr lang="zh-CN" altLang="en-US" dirty="0"/>
            </a:p>
          </p:txBody>
        </p:sp>
        <p:pic>
          <p:nvPicPr>
            <p:cNvPr id="1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8799" y="476672"/>
              <a:ext cx="733372" cy="63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矩形 1"/>
          <p:cNvSpPr/>
          <p:nvPr userDrawn="1"/>
        </p:nvSpPr>
        <p:spPr>
          <a:xfrm>
            <a:off x="621172" y="274826"/>
            <a:ext cx="4033499" cy="489878"/>
          </a:xfrm>
          <a:prstGeom prst="rect">
            <a:avLst/>
          </a:prstGeom>
        </p:spPr>
        <p:txBody>
          <a:bodyPr wrap="square">
            <a:spAutoFit/>
          </a:bodyPr>
          <a:lstStyle/>
          <a:p>
            <a:pPr>
              <a:lnSpc>
                <a:spcPts val="3100"/>
              </a:lnSpc>
            </a:pP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（二） 风险分担分析</a:t>
            </a:r>
            <a:endParaRPr lang="en-US" altLang="zh-CN" sz="2800" b="1" dirty="0" smtClean="0">
              <a:solidFill>
                <a:sysClr val="windowText" lastClr="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6450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2"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2" y="1600204"/>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2" y="6356354"/>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3BD4-2AC8-48E4-853A-1FDA0C57337A}" type="datetimeFigureOut">
              <a:rPr lang="zh-CN" altLang="en-US" smtClean="0"/>
              <a:t>2014/10/8</a:t>
            </a:fld>
            <a:endParaRPr lang="zh-CN" altLang="en-US"/>
          </a:p>
        </p:txBody>
      </p:sp>
      <p:sp>
        <p:nvSpPr>
          <p:cNvPr id="5" name="页脚占位符 4"/>
          <p:cNvSpPr>
            <a:spLocks noGrp="1"/>
          </p:cNvSpPr>
          <p:nvPr>
            <p:ph type="ftr" sz="quarter" idx="3"/>
          </p:nvPr>
        </p:nvSpPr>
        <p:spPr>
          <a:xfrm>
            <a:off x="4165058" y="6356354"/>
            <a:ext cx="38602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4" y="6356354"/>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BC1D0-4AE0-4CA0-BD1D-5B89170BC9F7}" type="slidenum">
              <a:rPr lang="zh-CN" altLang="en-US" smtClean="0"/>
              <a:t>‹#›</a:t>
            </a:fld>
            <a:endParaRPr lang="zh-CN" altLang="en-US"/>
          </a:p>
        </p:txBody>
      </p:sp>
    </p:spTree>
    <p:extLst>
      <p:ext uri="{BB962C8B-B14F-4D97-AF65-F5344CB8AC3E}">
        <p14:creationId xmlns:p14="http://schemas.microsoft.com/office/powerpoint/2010/main" val="359729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7" r:id="rId4"/>
    <p:sldLayoutId id="2147483688" r:id="rId5"/>
    <p:sldLayoutId id="2147483689" r:id="rId6"/>
    <p:sldLayoutId id="2147483690" r:id="rId7"/>
    <p:sldLayoutId id="2147483686" r:id="rId8"/>
    <p:sldLayoutId id="2147483683" r:id="rId9"/>
    <p:sldLayoutId id="2147483662" r:id="rId10"/>
    <p:sldLayoutId id="2147483691" r:id="rId11"/>
    <p:sldLayoutId id="21474836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Visio___1.vsdx"/><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13467" y="1772796"/>
            <a:ext cx="9363479" cy="252028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068" y="1772797"/>
            <a:ext cx="1296482" cy="25202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2"/>
          <p:cNvSpPr txBox="1">
            <a:spLocks noChangeArrowheads="1"/>
          </p:cNvSpPr>
          <p:nvPr/>
        </p:nvSpPr>
        <p:spPr bwMode="auto">
          <a:xfrm>
            <a:off x="2565895" y="4581128"/>
            <a:ext cx="6842542"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latin typeface="微软雅黑" pitchFamily="34" charset="-122"/>
                <a:ea typeface="微软雅黑" pitchFamily="34" charset="-122"/>
              </a:rPr>
              <a:t>尹贻林  </a:t>
            </a:r>
            <a:r>
              <a:rPr lang="zh-CN" altLang="en-US" sz="2400" b="1" dirty="0" smtClean="0">
                <a:latin typeface="微软雅黑" pitchFamily="34" charset="-122"/>
                <a:ea typeface="微软雅黑" pitchFamily="34" charset="-122"/>
              </a:rPr>
              <a:t>教授</a:t>
            </a:r>
            <a:endParaRPr lang="en-US" altLang="zh-CN" sz="2400" b="1" dirty="0" smtClean="0">
              <a:latin typeface="微软雅黑" pitchFamily="34" charset="-122"/>
              <a:ea typeface="微软雅黑" pitchFamily="34" charset="-122"/>
            </a:endParaRPr>
          </a:p>
          <a:p>
            <a:pPr algn="ctr" eaLnBrk="1" hangingPunct="1"/>
            <a:endParaRPr lang="en-US" altLang="zh-CN" sz="1000" b="1" dirty="0" smtClean="0">
              <a:latin typeface="微软雅黑" pitchFamily="34" charset="-122"/>
              <a:ea typeface="微软雅黑" pitchFamily="34" charset="-122"/>
            </a:endParaRPr>
          </a:p>
          <a:p>
            <a:pPr algn="ctr" eaLnBrk="1" hangingPunct="1"/>
            <a:r>
              <a:rPr lang="zh-CN" altLang="en-US" sz="2400" b="1" dirty="0" smtClean="0">
                <a:latin typeface="微软雅黑" pitchFamily="34" charset="-122"/>
                <a:ea typeface="微软雅黑" pitchFamily="34" charset="-122"/>
              </a:rPr>
              <a:t>天津理工大学管理学院：院长  教授  博士生导师</a:t>
            </a:r>
            <a:endParaRPr lang="en-US" altLang="zh-CN" sz="2400" b="1" dirty="0" smtClean="0">
              <a:latin typeface="微软雅黑" pitchFamily="34" charset="-122"/>
              <a:ea typeface="微软雅黑" pitchFamily="34" charset="-122"/>
            </a:endParaRPr>
          </a:p>
          <a:p>
            <a:pPr algn="ctr" eaLnBrk="1" hangingPunct="1"/>
            <a:endParaRPr lang="en-US" altLang="zh-CN" sz="900" b="1" dirty="0" smtClean="0">
              <a:latin typeface="微软雅黑" pitchFamily="34" charset="-122"/>
              <a:ea typeface="微软雅黑" pitchFamily="34" charset="-122"/>
            </a:endParaRPr>
          </a:p>
          <a:p>
            <a:pPr algn="ct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国家级</a:t>
            </a:r>
            <a:r>
              <a:rPr lang="zh-CN" altLang="en-US" sz="2400" b="1" dirty="0">
                <a:solidFill>
                  <a:srgbClr val="000000"/>
                </a:solidFill>
                <a:latin typeface="微软雅黑" panose="020B0503020204020204" pitchFamily="34" charset="-122"/>
                <a:ea typeface="微软雅黑" panose="020B0503020204020204" pitchFamily="34" charset="-122"/>
              </a:rPr>
              <a:t>教学</a:t>
            </a:r>
            <a:r>
              <a:rPr lang="zh-CN" altLang="en-US" sz="2400" b="1" dirty="0" smtClean="0">
                <a:solidFill>
                  <a:srgbClr val="000000"/>
                </a:solidFill>
                <a:latin typeface="微软雅黑" panose="020B0503020204020204" pitchFamily="34" charset="-122"/>
                <a:ea typeface="微软雅黑" panose="020B0503020204020204" pitchFamily="34" charset="-122"/>
              </a:rPr>
              <a:t>名师</a:t>
            </a:r>
            <a:endParaRPr lang="en-US" altLang="zh-CN" sz="2400" b="1" dirty="0" smtClean="0">
              <a:solidFill>
                <a:srgbClr val="000000"/>
              </a:solidFill>
              <a:latin typeface="微软雅黑" panose="020B0503020204020204" pitchFamily="34" charset="-122"/>
              <a:ea typeface="微软雅黑" panose="020B0503020204020204" pitchFamily="34" charset="-122"/>
            </a:endParaRPr>
          </a:p>
          <a:p>
            <a:pPr algn="ctr" eaLnBrk="1" hangingPunct="1">
              <a:defRPr/>
            </a:pPr>
            <a:endParaRPr lang="en-US" altLang="zh-CN" sz="2000" b="1" dirty="0" smtClean="0">
              <a:solidFill>
                <a:srgbClr val="000000"/>
              </a:solidFill>
              <a:latin typeface="微软雅黑" panose="020B0503020204020204" pitchFamily="34" charset="-122"/>
              <a:ea typeface="微软雅黑" panose="020B0503020204020204" pitchFamily="34" charset="-122"/>
            </a:endParaRPr>
          </a:p>
          <a:p>
            <a:pPr algn="ctr" eaLnBrk="1" hangingPunct="1">
              <a:defRPr/>
            </a:pPr>
            <a:r>
              <a:rPr lang="en-US" altLang="zh-CN" b="1" dirty="0" smtClean="0">
                <a:solidFill>
                  <a:srgbClr val="000000"/>
                </a:solidFill>
                <a:latin typeface="微软雅黑" panose="020B0503020204020204" pitchFamily="34" charset="-122"/>
                <a:ea typeface="微软雅黑" panose="020B0503020204020204" pitchFamily="34" charset="-122"/>
              </a:rPr>
              <a:t>2014</a:t>
            </a:r>
            <a:r>
              <a:rPr lang="zh-CN" altLang="en-US" b="1" dirty="0" smtClean="0">
                <a:solidFill>
                  <a:srgbClr val="000000"/>
                </a:solidFill>
                <a:latin typeface="微软雅黑" panose="020B0503020204020204" pitchFamily="34" charset="-122"/>
                <a:ea typeface="微软雅黑" panose="020B0503020204020204" pitchFamily="34" charset="-122"/>
              </a:rPr>
              <a:t>年</a:t>
            </a:r>
            <a:r>
              <a:rPr lang="en-US" altLang="zh-CN" b="1" dirty="0" smtClean="0">
                <a:solidFill>
                  <a:srgbClr val="000000"/>
                </a:solidFill>
                <a:latin typeface="微软雅黑" panose="020B0503020204020204" pitchFamily="34" charset="-122"/>
                <a:ea typeface="微软雅黑" panose="020B0503020204020204" pitchFamily="34" charset="-122"/>
              </a:rPr>
              <a:t>10</a:t>
            </a:r>
            <a:r>
              <a:rPr lang="zh-CN" altLang="en-US" b="1" dirty="0" smtClean="0">
                <a:solidFill>
                  <a:srgbClr val="000000"/>
                </a:solidFill>
                <a:latin typeface="微软雅黑" panose="020B0503020204020204" pitchFamily="34" charset="-122"/>
                <a:ea typeface="微软雅黑" panose="020B0503020204020204" pitchFamily="34" charset="-122"/>
              </a:rPr>
              <a:t>月</a:t>
            </a:r>
            <a:endParaRPr lang="en-US" altLang="zh-CN" sz="1600" b="1" dirty="0">
              <a:latin typeface="微软雅黑" pitchFamily="34" charset="-122"/>
              <a:ea typeface="微软雅黑" pitchFamily="34" charset="-122"/>
            </a:endParaRPr>
          </a:p>
        </p:txBody>
      </p:sp>
      <p:sp>
        <p:nvSpPr>
          <p:cNvPr id="18" name="矩形 17"/>
          <p:cNvSpPr/>
          <p:nvPr/>
        </p:nvSpPr>
        <p:spPr>
          <a:xfrm>
            <a:off x="10920999" y="1772816"/>
            <a:ext cx="1296482" cy="25202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06574" y="861577"/>
            <a:ext cx="5329982" cy="623207"/>
            <a:chOff x="476995" y="400427"/>
            <a:chExt cx="5536202" cy="908013"/>
          </a:xfrm>
        </p:grpSpPr>
        <p:sp>
          <p:nvSpPr>
            <p:cNvPr id="22" name="标题 1"/>
            <p:cNvSpPr txBox="1">
              <a:spLocks/>
            </p:cNvSpPr>
            <p:nvPr/>
          </p:nvSpPr>
          <p:spPr bwMode="auto">
            <a:xfrm>
              <a:off x="964685" y="400427"/>
              <a:ext cx="5048512" cy="908013"/>
            </a:xfrm>
            <a:prstGeom prst="rect">
              <a:avLst/>
            </a:prstGeom>
            <a:noFill/>
            <a:ln w="9525">
              <a:noFill/>
              <a:miter lim="800000"/>
              <a:headEnd/>
              <a:tailEnd/>
            </a:ln>
          </p:spPr>
          <p:txBody>
            <a:bodyPr anchor="ctr"/>
            <a:lstStyle/>
            <a:p>
              <a:pPr algn="ctr">
                <a:lnSpc>
                  <a:spcPts val="2000"/>
                </a:lnSpc>
              </a:pPr>
              <a:r>
                <a:rPr lang="zh-CN" altLang="en-US" sz="1600" b="1" dirty="0" smtClean="0">
                  <a:latin typeface="微软雅黑" pitchFamily="34" charset="-122"/>
                  <a:ea typeface="微软雅黑" pitchFamily="34" charset="-122"/>
                </a:rPr>
                <a:t>天津理工大学</a:t>
              </a:r>
              <a:r>
                <a:rPr lang="en-US" altLang="zh-CN" sz="1600" b="1" dirty="0" smtClean="0">
                  <a:latin typeface="微软雅黑" pitchFamily="34" charset="-122"/>
                  <a:ea typeface="微软雅黑" pitchFamily="34" charset="-122"/>
                </a:rPr>
                <a:t>·</a:t>
              </a:r>
              <a:r>
                <a:rPr lang="en-US" altLang="zh-CN" sz="1100" b="1" dirty="0" smtClean="0">
                  <a:latin typeface="微软雅黑" pitchFamily="34" charset="-122"/>
                  <a:ea typeface="微软雅黑" pitchFamily="34" charset="-122"/>
                </a:rPr>
                <a:t> </a:t>
              </a:r>
              <a:r>
                <a:rPr lang="zh-CN" altLang="en-US" sz="1600" b="1" dirty="0" smtClean="0">
                  <a:latin typeface="微软雅黑" panose="020B0503020204020204" pitchFamily="34" charset="-122"/>
                  <a:ea typeface="微软雅黑" panose="020B0503020204020204" pitchFamily="34" charset="-122"/>
                </a:rPr>
                <a:t>公共项目与工程造价研究所</a:t>
              </a:r>
              <a:r>
                <a:rPr lang="en-US" altLang="zh-CN" sz="1100" b="1" dirty="0" smtClean="0">
                  <a:latin typeface="微软雅黑" panose="020B0503020204020204" pitchFamily="34" charset="-122"/>
                  <a:ea typeface="微软雅黑" panose="020B0503020204020204" pitchFamily="34" charset="-122"/>
                </a:rPr>
                <a:t/>
              </a:r>
              <a:br>
                <a:rPr lang="en-US" altLang="zh-CN" sz="1100" b="1" dirty="0" smtClean="0">
                  <a:latin typeface="微软雅黑" panose="020B0503020204020204" pitchFamily="34" charset="-122"/>
                  <a:ea typeface="微软雅黑" panose="020B0503020204020204" pitchFamily="34" charset="-122"/>
                </a:rPr>
              </a:br>
              <a:r>
                <a:rPr lang="en-US" altLang="zh-CN" sz="8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800" b="1" dirty="0" smtClean="0">
                  <a:latin typeface="微软雅黑" pitchFamily="34" charset="-122"/>
                  <a:ea typeface="微软雅黑" pitchFamily="34" charset="-122"/>
                </a:rPr>
                <a:t>· </a:t>
              </a:r>
              <a:r>
                <a:rPr lang="en-US" altLang="zh-CN" sz="8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700" b="1" dirty="0">
                <a:latin typeface="微软雅黑" panose="020B0503020204020204" pitchFamily="34" charset="-122"/>
                <a:ea typeface="微软雅黑" panose="020B0503020204020204" pitchFamily="34" charset="-122"/>
                <a:cs typeface="Times New Roman" pitchFamily="18" charset="0"/>
              </a:endParaRPr>
            </a:p>
          </p:txBody>
        </p:sp>
        <p:grpSp>
          <p:nvGrpSpPr>
            <p:cNvPr id="23" name="组合 22"/>
            <p:cNvGrpSpPr/>
            <p:nvPr/>
          </p:nvGrpSpPr>
          <p:grpSpPr>
            <a:xfrm>
              <a:off x="476995" y="476672"/>
              <a:ext cx="864096" cy="720080"/>
              <a:chOff x="837035" y="1196752"/>
              <a:chExt cx="1872208" cy="1669682"/>
            </a:xfrm>
          </p:grpSpPr>
          <p:sp>
            <p:nvSpPr>
              <p:cNvPr id="24" name="TextBox 23"/>
              <p:cNvSpPr txBox="1">
                <a:spLocks/>
              </p:cNvSpPr>
              <p:nvPr/>
            </p:nvSpPr>
            <p:spPr>
              <a:xfrm>
                <a:off x="837035" y="1196752"/>
                <a:ext cx="1872208" cy="1669682"/>
              </a:xfrm>
              <a:prstGeom prst="rect">
                <a:avLst/>
              </a:prstGeom>
              <a:solidFill>
                <a:schemeClr val="bg1"/>
              </a:solidFill>
            </p:spPr>
            <p:txBody>
              <a:bodyPr wrap="square" rtlCol="0">
                <a:noAutofit/>
              </a:bodyPr>
              <a:lstStyle/>
              <a:p>
                <a:endParaRPr lang="zh-CN" altLang="en-US" dirty="0"/>
              </a:p>
            </p:txBody>
          </p:sp>
          <p:pic>
            <p:nvPicPr>
              <p:cNvPr id="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51" y="1304196"/>
                <a:ext cx="1588973" cy="147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5" name="TextBox 14"/>
          <p:cNvSpPr txBox="1"/>
          <p:nvPr/>
        </p:nvSpPr>
        <p:spPr>
          <a:xfrm>
            <a:off x="1630710" y="1890698"/>
            <a:ext cx="8963597" cy="1754326"/>
          </a:xfrm>
          <a:prstGeom prst="rect">
            <a:avLst/>
          </a:prstGeom>
          <a:noFill/>
        </p:spPr>
        <p:txBody>
          <a:bodyPr wrap="square" rtlCol="0" anchor="ctr">
            <a:spAutoFit/>
          </a:bodyPr>
          <a:lstStyle/>
          <a:p>
            <a:pPr algn="ctr">
              <a:lnSpc>
                <a:spcPct val="200000"/>
              </a:lnSpc>
            </a:pPr>
            <a:r>
              <a:rPr lang="zh-CN" altLang="en-US" sz="5400" b="1" dirty="0">
                <a:solidFill>
                  <a:schemeClr val="bg1"/>
                </a:solidFill>
                <a:latin typeface="微软雅黑" pitchFamily="34" charset="-122"/>
                <a:ea typeface="微软雅黑" pitchFamily="34" charset="-122"/>
              </a:rPr>
              <a:t>工程价款</a:t>
            </a:r>
            <a:r>
              <a:rPr lang="zh-CN" altLang="en-US" sz="5400" b="1" dirty="0" smtClean="0">
                <a:solidFill>
                  <a:schemeClr val="bg1"/>
                </a:solidFill>
                <a:latin typeface="微软雅黑" pitchFamily="34" charset="-122"/>
                <a:ea typeface="微软雅黑" pitchFamily="34" charset="-122"/>
              </a:rPr>
              <a:t>管理</a:t>
            </a:r>
            <a:r>
              <a:rPr lang="zh-CN" altLang="en-US" sz="5400" b="1" dirty="0">
                <a:solidFill>
                  <a:schemeClr val="bg1"/>
                </a:solidFill>
                <a:latin typeface="微软雅黑" pitchFamily="34" charset="-122"/>
                <a:ea typeface="微软雅黑" pitchFamily="34" charset="-122"/>
              </a:rPr>
              <a:t>十</a:t>
            </a:r>
            <a:r>
              <a:rPr lang="zh-CN" altLang="en-US" sz="5400" b="1" dirty="0" smtClean="0">
                <a:solidFill>
                  <a:schemeClr val="bg1"/>
                </a:solidFill>
                <a:latin typeface="微软雅黑" pitchFamily="34" charset="-122"/>
                <a:ea typeface="微软雅黑" pitchFamily="34" charset="-122"/>
              </a:rPr>
              <a:t>大</a:t>
            </a:r>
            <a:r>
              <a:rPr lang="zh-CN" altLang="en-US" sz="5400" b="1" dirty="0">
                <a:solidFill>
                  <a:schemeClr val="bg1"/>
                </a:solidFill>
                <a:latin typeface="微软雅黑" pitchFamily="34" charset="-122"/>
                <a:ea typeface="微软雅黑" pitchFamily="34" charset="-122"/>
              </a:rPr>
              <a:t>热点</a:t>
            </a:r>
            <a:r>
              <a:rPr lang="zh-CN" altLang="en-US" sz="5400" b="1" dirty="0" smtClean="0">
                <a:solidFill>
                  <a:schemeClr val="bg1"/>
                </a:solidFill>
                <a:latin typeface="微软雅黑" pitchFamily="34" charset="-122"/>
                <a:ea typeface="微软雅黑" pitchFamily="34" charset="-122"/>
              </a:rPr>
              <a:t>问题</a:t>
            </a:r>
            <a:endParaRPr lang="zh-CN" altLang="en-US"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3354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1+ppt_w/2"/>
                                          </p:val>
                                        </p:tav>
                                      </p:tavLst>
                                    </p:anim>
                                    <p:anim calcmode="lin" valueType="num">
                                      <p:cBhvr additive="base">
                                        <p:cTn id="11" dur="500"/>
                                        <p:tgtEl>
                                          <p:spTgt spid="18"/>
                                        </p:tgtEl>
                                        <p:attrNameLst>
                                          <p:attrName>ppt_y</p:attrName>
                                        </p:attrNameLst>
                                      </p:cBhvr>
                                      <p:tavLst>
                                        <p:tav tm="0">
                                          <p:val>
                                            <p:strVal val="ppt_y"/>
                                          </p:val>
                                        </p:tav>
                                        <p:tav tm="100000">
                                          <p:val>
                                            <p:strVal val="ppt_y"/>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1"/>
                                        </p:tgtEl>
                                        <p:attrNameLst>
                                          <p:attrName>ppt_x</p:attrName>
                                        </p:attrNameLst>
                                      </p:cBhvr>
                                      <p:tavLst>
                                        <p:tav tm="0">
                                          <p:val>
                                            <p:strVal val="ppt_x"/>
                                          </p:val>
                                        </p:tav>
                                        <p:tav tm="100000">
                                          <p:val>
                                            <p:strVal val="ppt_x"/>
                                          </p:val>
                                        </p:tav>
                                      </p:tavLst>
                                    </p:anim>
                                    <p:anim calcmode="lin" valueType="num">
                                      <p:cBhvr additive="base">
                                        <p:cTn id="15" dur="500"/>
                                        <p:tgtEl>
                                          <p:spTgt spid="31"/>
                                        </p:tgtEl>
                                        <p:attrNameLst>
                                          <p:attrName>ppt_y</p:attrName>
                                        </p:attrNameLst>
                                      </p:cBhvr>
                                      <p:tavLst>
                                        <p:tav tm="0">
                                          <p:val>
                                            <p:strVal val="ppt_y"/>
                                          </p:val>
                                        </p:tav>
                                        <p:tav tm="100000">
                                          <p:val>
                                            <p:strVal val="1+ppt_h/2"/>
                                          </p:val>
                                        </p:tav>
                                      </p:tavLst>
                                    </p:anim>
                                    <p:set>
                                      <p:cBhvr>
                                        <p:cTn id="16" dur="1" fill="hold">
                                          <p:stCondLst>
                                            <p:cond delay="499"/>
                                          </p:stCondLst>
                                        </p:cTn>
                                        <p:tgtEl>
                                          <p:spTgt spid="31"/>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par>
                                <p:cTn id="21" presetID="2" presetClass="exit" presetSubtype="1" fill="hold"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0-ppt_h/2"/>
                                          </p:val>
                                        </p:tav>
                                      </p:tavLst>
                                    </p:anim>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1" grpId="0"/>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矩形 20"/>
          <p:cNvSpPr>
            <a:spLocks noChangeArrowheads="1"/>
          </p:cNvSpPr>
          <p:nvPr/>
        </p:nvSpPr>
        <p:spPr bwMode="auto">
          <a:xfrm>
            <a:off x="438094" y="1417609"/>
            <a:ext cx="11314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微软雅黑" pitchFamily="34" charset="-122"/>
                <a:ea typeface="微软雅黑" pitchFamily="34" charset="-122"/>
              </a:rPr>
              <a:t>（四）</a:t>
            </a:r>
            <a:r>
              <a:rPr lang="en-US" altLang="zh-CN" sz="2000" b="1">
                <a:solidFill>
                  <a:srgbClr val="000000"/>
                </a:solidFill>
                <a:latin typeface="微软雅黑" pitchFamily="34" charset="-122"/>
                <a:ea typeface="微软雅黑" pitchFamily="34" charset="-122"/>
              </a:rPr>
              <a:t>《</a:t>
            </a:r>
            <a:r>
              <a:rPr lang="zh-CN" altLang="en-US" sz="2000" b="1">
                <a:solidFill>
                  <a:srgbClr val="000000"/>
                </a:solidFill>
                <a:latin typeface="微软雅黑" pitchFamily="34" charset="-122"/>
                <a:ea typeface="微软雅黑" pitchFamily="34" charset="-122"/>
              </a:rPr>
              <a:t>建筑工程施工发包与承包计价管理办法</a:t>
            </a:r>
            <a:r>
              <a:rPr lang="en-US" altLang="zh-CN" sz="2000" b="1">
                <a:solidFill>
                  <a:srgbClr val="000000"/>
                </a:solidFill>
                <a:latin typeface="微软雅黑" pitchFamily="34" charset="-122"/>
                <a:ea typeface="微软雅黑" pitchFamily="34" charset="-122"/>
              </a:rPr>
              <a:t>》</a:t>
            </a:r>
            <a:r>
              <a:rPr lang="zh-CN" altLang="en-US" sz="2000" b="1">
                <a:solidFill>
                  <a:srgbClr val="000000"/>
                </a:solidFill>
                <a:latin typeface="微软雅黑" pitchFamily="34" charset="-122"/>
                <a:ea typeface="微软雅黑" pitchFamily="34" charset="-122"/>
              </a:rPr>
              <a:t>（住建部</a:t>
            </a:r>
            <a:r>
              <a:rPr lang="en-US" altLang="zh-CN" sz="2000" b="1">
                <a:solidFill>
                  <a:srgbClr val="000000"/>
                </a:solidFill>
                <a:latin typeface="微软雅黑" pitchFamily="34" charset="-122"/>
                <a:ea typeface="微软雅黑" pitchFamily="34" charset="-122"/>
              </a:rPr>
              <a:t>16</a:t>
            </a:r>
            <a:r>
              <a:rPr lang="zh-CN" altLang="en-US" sz="2000" b="1">
                <a:solidFill>
                  <a:srgbClr val="000000"/>
                </a:solidFill>
                <a:latin typeface="微软雅黑" pitchFamily="34" charset="-122"/>
                <a:ea typeface="微软雅黑" pitchFamily="34" charset="-122"/>
              </a:rPr>
              <a:t>号令） 强化了清单规范的效力</a:t>
            </a:r>
          </a:p>
        </p:txBody>
      </p:sp>
      <p:sp>
        <p:nvSpPr>
          <p:cNvPr id="30726" name="矩形 13"/>
          <p:cNvSpPr>
            <a:spLocks noChangeArrowheads="1"/>
          </p:cNvSpPr>
          <p:nvPr/>
        </p:nvSpPr>
        <p:spPr bwMode="auto">
          <a:xfrm>
            <a:off x="694606" y="2487378"/>
            <a:ext cx="10729191" cy="2165757"/>
          </a:xfrm>
          <a:prstGeom prst="rect">
            <a:avLst/>
          </a:prstGeom>
          <a:noFill/>
          <a:ln w="254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建筑工程施工发包与承包计价管理办法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（住建部部令第</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号）第二十一条规定</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县级以上地方人民政府住房城乡建设主管部门应当依照有关法律、法规和本办法规定，加强对建筑工程发承包计价活动的监督检查和投诉举报的核查，并有权采取下列措施：</a:t>
            </a:r>
          </a:p>
          <a:p>
            <a:r>
              <a:rPr lang="zh-CN" altLang="en-US" dirty="0">
                <a:latin typeface="微软雅黑" panose="020B0503020204020204" pitchFamily="34" charset="-122"/>
                <a:ea typeface="微软雅黑" panose="020B0503020204020204" pitchFamily="34" charset="-122"/>
              </a:rPr>
              <a:t>（一）要求被检查单位提供有关文件和资料；</a:t>
            </a:r>
          </a:p>
          <a:p>
            <a:r>
              <a:rPr lang="zh-CN" altLang="en-US" dirty="0">
                <a:latin typeface="微软雅黑" panose="020B0503020204020204" pitchFamily="34" charset="-122"/>
                <a:ea typeface="微软雅黑" panose="020B0503020204020204" pitchFamily="34" charset="-122"/>
              </a:rPr>
              <a:t>（二）就有关问题询问签署文件的人员；</a:t>
            </a:r>
          </a:p>
          <a:p>
            <a:r>
              <a:rPr lang="zh-CN" altLang="en-US" dirty="0">
                <a:latin typeface="微软雅黑" panose="020B0503020204020204" pitchFamily="34" charset="-122"/>
                <a:ea typeface="微软雅黑" panose="020B0503020204020204" pitchFamily="34" charset="-122"/>
              </a:rPr>
              <a:t>（三）</a:t>
            </a:r>
            <a:r>
              <a:rPr lang="zh-CN" altLang="en-US" dirty="0">
                <a:solidFill>
                  <a:schemeClr val="accent6">
                    <a:lumMod val="75000"/>
                  </a:schemeClr>
                </a:solidFill>
                <a:latin typeface="微软雅黑" panose="020B0503020204020204" pitchFamily="34" charset="-122"/>
                <a:ea typeface="微软雅黑" panose="020B0503020204020204" pitchFamily="34" charset="-122"/>
              </a:rPr>
              <a:t>要求改正违反</a:t>
            </a:r>
            <a:r>
              <a:rPr lang="zh-CN" altLang="en-US" dirty="0">
                <a:latin typeface="微软雅黑" panose="020B0503020204020204" pitchFamily="34" charset="-122"/>
                <a:ea typeface="微软雅黑" panose="020B0503020204020204" pitchFamily="34" charset="-122"/>
              </a:rPr>
              <a:t>有关法律、法规、本办法或者</a:t>
            </a:r>
            <a:r>
              <a:rPr lang="zh-CN" altLang="en-US" dirty="0">
                <a:solidFill>
                  <a:schemeClr val="accent6">
                    <a:lumMod val="75000"/>
                  </a:schemeClr>
                </a:solidFill>
                <a:latin typeface="微软雅黑" panose="020B0503020204020204" pitchFamily="34" charset="-122"/>
                <a:ea typeface="微软雅黑" panose="020B0503020204020204" pitchFamily="34" charset="-122"/>
              </a:rPr>
              <a:t>工程建设强制性标准</a:t>
            </a:r>
            <a:r>
              <a:rPr lang="zh-CN" altLang="en-US" dirty="0">
                <a:latin typeface="微软雅黑" panose="020B0503020204020204" pitchFamily="34" charset="-122"/>
                <a:ea typeface="微软雅黑" panose="020B0503020204020204" pitchFamily="34" charset="-122"/>
              </a:rPr>
              <a:t>的行为</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0727" name="矩形 1"/>
          <p:cNvSpPr>
            <a:spLocks noChangeArrowheads="1"/>
          </p:cNvSpPr>
          <p:nvPr/>
        </p:nvSpPr>
        <p:spPr bwMode="auto">
          <a:xfrm>
            <a:off x="1342678" y="5085184"/>
            <a:ext cx="950505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r>
              <a:rPr lang="zh-CN" altLang="en-US" sz="1600" b="1" dirty="0">
                <a:solidFill>
                  <a:srgbClr val="000000"/>
                </a:solidFill>
                <a:latin typeface="微软雅黑" panose="020B0503020204020204" pitchFamily="34" charset="-122"/>
                <a:ea typeface="微软雅黑" panose="020B0503020204020204" pitchFamily="34" charset="-122"/>
                <a:cs typeface="Times New Roman" pitchFamily="18" charset="0"/>
              </a:rPr>
              <a:t>国家颁布的</a:t>
            </a:r>
            <a:r>
              <a:rPr lang="en-US" altLang="zh-CN" sz="1600"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sz="1600" b="1" dirty="0">
                <a:solidFill>
                  <a:srgbClr val="000000"/>
                </a:solidFill>
                <a:latin typeface="微软雅黑" panose="020B0503020204020204" pitchFamily="34" charset="-122"/>
                <a:ea typeface="微软雅黑" panose="020B0503020204020204" pitchFamily="34" charset="-122"/>
                <a:cs typeface="Times New Roman" pitchFamily="18" charset="0"/>
              </a:rPr>
              <a:t>建筑工程施工发包与承包计价管理办法</a:t>
            </a:r>
            <a:r>
              <a:rPr lang="en-US" altLang="zh-CN" sz="1600"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sz="1600" b="1" dirty="0">
                <a:solidFill>
                  <a:srgbClr val="000000"/>
                </a:solidFill>
                <a:latin typeface="微软雅黑" panose="020B0503020204020204" pitchFamily="34" charset="-122"/>
                <a:ea typeface="微软雅黑" panose="020B0503020204020204" pitchFamily="34" charset="-122"/>
                <a:cs typeface="Times New Roman" pitchFamily="18" charset="0"/>
              </a:rPr>
              <a:t>（住建部</a:t>
            </a:r>
            <a:r>
              <a:rPr lang="en-US" altLang="zh-CN" sz="1600" b="1" dirty="0">
                <a:solidFill>
                  <a:srgbClr val="000000"/>
                </a:solidFill>
                <a:latin typeface="微软雅黑" panose="020B0503020204020204" pitchFamily="34" charset="-122"/>
                <a:ea typeface="微软雅黑" panose="020B0503020204020204" pitchFamily="34" charset="-122"/>
                <a:cs typeface="Times New Roman" pitchFamily="18" charset="0"/>
              </a:rPr>
              <a:t>16</a:t>
            </a:r>
            <a:r>
              <a:rPr lang="zh-CN" altLang="en-US" sz="1600" b="1" dirty="0">
                <a:solidFill>
                  <a:srgbClr val="000000"/>
                </a:solidFill>
                <a:latin typeface="微软雅黑" panose="020B0503020204020204" pitchFamily="34" charset="-122"/>
                <a:ea typeface="微软雅黑" panose="020B0503020204020204" pitchFamily="34" charset="-122"/>
                <a:cs typeface="Times New Roman" pitchFamily="18" charset="0"/>
              </a:rPr>
              <a:t>号令）中的规定进一步强化了清单规范的效力，为“清单计价规范的规定优先执行”的观点提供了有力的依据。</a:t>
            </a:r>
          </a:p>
        </p:txBody>
      </p:sp>
      <p:sp>
        <p:nvSpPr>
          <p:cNvPr id="9" name="矩形 8"/>
          <p:cNvSpPr/>
          <p:nvPr/>
        </p:nvSpPr>
        <p:spPr>
          <a:xfrm>
            <a:off x="1702718" y="169476"/>
            <a:ext cx="844333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一、现阶段建设法律法规规定效力大于合同约定效力</a:t>
            </a:r>
          </a:p>
        </p:txBody>
      </p:sp>
    </p:spTree>
    <p:extLst>
      <p:ext uri="{BB962C8B-B14F-4D97-AF65-F5344CB8AC3E}">
        <p14:creationId xmlns:p14="http://schemas.microsoft.com/office/powerpoint/2010/main" val="22820332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矩形 20"/>
          <p:cNvSpPr>
            <a:spLocks noChangeArrowheads="1"/>
          </p:cNvSpPr>
          <p:nvPr/>
        </p:nvSpPr>
        <p:spPr bwMode="auto">
          <a:xfrm>
            <a:off x="880837" y="1341874"/>
            <a:ext cx="969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0000"/>
                </a:solidFill>
                <a:latin typeface="微软雅黑" pitchFamily="34" charset="-122"/>
                <a:ea typeface="微软雅黑" pitchFamily="34" charset="-122"/>
              </a:rPr>
              <a:t>小结：</a:t>
            </a:r>
            <a:endParaRPr lang="zh-CN" altLang="en-US" sz="2000" b="1" dirty="0">
              <a:solidFill>
                <a:srgbClr val="000000"/>
              </a:solidFill>
              <a:latin typeface="微软雅黑" pitchFamily="34" charset="-122"/>
              <a:ea typeface="微软雅黑" pitchFamily="34" charset="-122"/>
            </a:endParaRPr>
          </a:p>
        </p:txBody>
      </p:sp>
      <p:sp>
        <p:nvSpPr>
          <p:cNvPr id="2" name="矩形 1"/>
          <p:cNvSpPr/>
          <p:nvPr/>
        </p:nvSpPr>
        <p:spPr>
          <a:xfrm>
            <a:off x="910630" y="1774557"/>
            <a:ext cx="10657184" cy="646331"/>
          </a:xfrm>
          <a:prstGeom prst="rect">
            <a:avLst/>
          </a:prstGeom>
        </p:spPr>
        <p:txBody>
          <a:bodyPr wrap="square">
            <a:spAutoFit/>
          </a:bodyPr>
          <a:lstStyle/>
          <a:p>
            <a:pPr indent="457200"/>
            <a:r>
              <a:rPr lang="zh-CN" altLang="en-US" dirty="0">
                <a:solidFill>
                  <a:srgbClr val="000000"/>
                </a:solidFill>
                <a:latin typeface="微软雅黑" pitchFamily="34" charset="-122"/>
                <a:ea typeface="微软雅黑" pitchFamily="34" charset="-122"/>
              </a:rPr>
              <a:t>诉讼实践中，经常遇到当事人以双方签订的民事合同违反法律、法规的强制性规定为由，起诉至人民法院要求认定合同无效的案例，但是法院的判决结果</a:t>
            </a:r>
            <a:r>
              <a:rPr lang="zh-CN" altLang="en-US" b="1" dirty="0">
                <a:solidFill>
                  <a:schemeClr val="accent6">
                    <a:lumMod val="75000"/>
                  </a:schemeClr>
                </a:solidFill>
                <a:latin typeface="微软雅黑" pitchFamily="34" charset="-122"/>
                <a:ea typeface="微软雅黑" pitchFamily="34" charset="-122"/>
              </a:rPr>
              <a:t>不会必然</a:t>
            </a:r>
            <a:r>
              <a:rPr lang="zh-CN" altLang="en-US" dirty="0">
                <a:solidFill>
                  <a:srgbClr val="000000"/>
                </a:solidFill>
                <a:latin typeface="微软雅黑" pitchFamily="34" charset="-122"/>
                <a:ea typeface="微软雅黑" pitchFamily="34" charset="-122"/>
              </a:rPr>
              <a:t>认定合同无效</a:t>
            </a:r>
            <a:r>
              <a:rPr lang="zh-CN" altLang="en-US" dirty="0" smtClean="0">
                <a:solidFill>
                  <a:srgbClr val="000000"/>
                </a:solidFill>
                <a:latin typeface="微软雅黑" pitchFamily="34" charset="-122"/>
                <a:ea typeface="微软雅黑" pitchFamily="34" charset="-122"/>
              </a:rPr>
              <a:t>。</a:t>
            </a:r>
            <a:endParaRPr lang="en-US" altLang="zh-CN" dirty="0">
              <a:solidFill>
                <a:srgbClr val="000000"/>
              </a:solidFill>
              <a:latin typeface="微软雅黑" pitchFamily="34" charset="-122"/>
              <a:ea typeface="微软雅黑" pitchFamily="34" charset="-122"/>
            </a:endParaRPr>
          </a:p>
        </p:txBody>
      </p:sp>
      <p:sp>
        <p:nvSpPr>
          <p:cNvPr id="8" name="矩形 7"/>
          <p:cNvSpPr/>
          <p:nvPr/>
        </p:nvSpPr>
        <p:spPr>
          <a:xfrm>
            <a:off x="1702718" y="169476"/>
            <a:ext cx="844333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一、现阶段建设法律法规规定效力大于合同约定效力</a:t>
            </a:r>
          </a:p>
        </p:txBody>
      </p:sp>
      <p:sp>
        <p:nvSpPr>
          <p:cNvPr id="13" name="矩形 12"/>
          <p:cNvSpPr/>
          <p:nvPr/>
        </p:nvSpPr>
        <p:spPr>
          <a:xfrm>
            <a:off x="1014512" y="2564904"/>
            <a:ext cx="10553302" cy="1584176"/>
          </a:xfrm>
          <a:prstGeom prst="rect">
            <a:avLst/>
          </a:prstGeom>
          <a:ln w="38100">
            <a:solidFill>
              <a:schemeClr val="bg1">
                <a:lumMod val="50000"/>
              </a:schemeClr>
            </a:solidFill>
          </a:ln>
        </p:spPr>
        <p:txBody>
          <a:bodyPr wrap="square" anchor="ctr">
            <a:noAutofit/>
          </a:bodyPr>
          <a:lstStyle/>
          <a:p>
            <a:pPr indent="457200"/>
            <a:r>
              <a:rPr lang="zh-CN" altLang="en-US" dirty="0" smtClean="0">
                <a:solidFill>
                  <a:srgbClr val="000000"/>
                </a:solidFill>
                <a:latin typeface="微软雅黑" pitchFamily="34" charset="-122"/>
                <a:ea typeface="微软雅黑" pitchFamily="34" charset="-122"/>
              </a:rPr>
              <a:t>最高人民法院</a:t>
            </a:r>
            <a:r>
              <a:rPr lang="zh-CN" altLang="en-US" dirty="0">
                <a:solidFill>
                  <a:srgbClr val="000000"/>
                </a:solidFill>
                <a:latin typeface="微软雅黑" pitchFamily="34" charset="-122"/>
                <a:ea typeface="微软雅黑" pitchFamily="34" charset="-122"/>
              </a:rPr>
              <a:t>于</a:t>
            </a:r>
            <a:r>
              <a:rPr lang="en-US" altLang="zh-CN" dirty="0">
                <a:solidFill>
                  <a:srgbClr val="000000"/>
                </a:solidFill>
                <a:latin typeface="微软雅黑" pitchFamily="34" charset="-122"/>
                <a:ea typeface="微软雅黑" pitchFamily="34" charset="-122"/>
              </a:rPr>
              <a:t>2009</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7</a:t>
            </a:r>
            <a:r>
              <a:rPr lang="zh-CN" altLang="en-US" dirty="0">
                <a:solidFill>
                  <a:srgbClr val="000000"/>
                </a:solidFill>
                <a:latin typeface="微软雅黑" pitchFamily="34" charset="-122"/>
                <a:ea typeface="微软雅黑" pitchFamily="34" charset="-122"/>
              </a:rPr>
              <a:t>月印发的</a:t>
            </a:r>
            <a:r>
              <a:rPr lang="en-US"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关于当前形势下审理民商事合同纠纷案件若干问题的指导意见</a:t>
            </a:r>
            <a:r>
              <a:rPr lang="en-US"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中的第</a:t>
            </a:r>
            <a:r>
              <a:rPr lang="en-US" altLang="zh-CN" dirty="0">
                <a:solidFill>
                  <a:srgbClr val="000000"/>
                </a:solidFill>
                <a:latin typeface="微软雅黑" pitchFamily="34" charset="-122"/>
                <a:ea typeface="微软雅黑" pitchFamily="34" charset="-122"/>
              </a:rPr>
              <a:t>15</a:t>
            </a:r>
            <a:r>
              <a:rPr lang="zh-CN" altLang="en-US" dirty="0">
                <a:solidFill>
                  <a:srgbClr val="000000"/>
                </a:solidFill>
                <a:latin typeface="微软雅黑" pitchFamily="34" charset="-122"/>
                <a:ea typeface="微软雅黑" pitchFamily="34" charset="-122"/>
              </a:rPr>
              <a:t>条明确表示</a:t>
            </a:r>
            <a:r>
              <a:rPr lang="zh-CN" altLang="en-US" dirty="0" smtClean="0">
                <a:solidFill>
                  <a:srgbClr val="000000"/>
                </a:solidFill>
                <a:latin typeface="微软雅黑" pitchFamily="34" charset="-122"/>
                <a:ea typeface="微软雅黑" pitchFamily="34" charset="-122"/>
              </a:rPr>
              <a:t>：</a:t>
            </a:r>
            <a:endParaRPr lang="en-US" altLang="zh-CN" dirty="0" smtClean="0">
              <a:solidFill>
                <a:srgbClr val="000000"/>
              </a:solidFill>
              <a:latin typeface="微软雅黑" pitchFamily="34" charset="-122"/>
              <a:ea typeface="微软雅黑" pitchFamily="34" charset="-122"/>
            </a:endParaRPr>
          </a:p>
          <a:p>
            <a:pPr indent="457200"/>
            <a:r>
              <a:rPr lang="zh-CN" altLang="en-US" dirty="0" smtClean="0">
                <a:solidFill>
                  <a:srgbClr val="000000"/>
                </a:solidFill>
                <a:latin typeface="微软雅黑" pitchFamily="34" charset="-122"/>
                <a:ea typeface="微软雅黑" pitchFamily="34" charset="-122"/>
              </a:rPr>
              <a:t>违反</a:t>
            </a:r>
            <a:r>
              <a:rPr lang="zh-CN" altLang="en-US" b="1" dirty="0">
                <a:solidFill>
                  <a:schemeClr val="accent6">
                    <a:lumMod val="75000"/>
                  </a:schemeClr>
                </a:solidFill>
                <a:latin typeface="微软雅黑" pitchFamily="34" charset="-122"/>
                <a:ea typeface="微软雅黑" pitchFamily="34" charset="-122"/>
              </a:rPr>
              <a:t>效力性</a:t>
            </a:r>
            <a:r>
              <a:rPr lang="zh-CN" altLang="en-US" dirty="0">
                <a:latin typeface="微软雅黑" pitchFamily="34" charset="-122"/>
                <a:ea typeface="微软雅黑" pitchFamily="34" charset="-122"/>
              </a:rPr>
              <a:t>强制规定</a:t>
            </a:r>
            <a:r>
              <a:rPr lang="zh-CN" altLang="en-US" dirty="0" smtClean="0">
                <a:solidFill>
                  <a:srgbClr val="000000"/>
                </a:solidFill>
                <a:latin typeface="微软雅黑" pitchFamily="34" charset="-122"/>
                <a:ea typeface="微软雅黑" pitchFamily="34" charset="-122"/>
              </a:rPr>
              <a:t>的，人民法院</a:t>
            </a:r>
            <a:r>
              <a:rPr lang="zh-CN" altLang="en-US" dirty="0">
                <a:solidFill>
                  <a:srgbClr val="000000"/>
                </a:solidFill>
                <a:latin typeface="微软雅黑" pitchFamily="34" charset="-122"/>
                <a:ea typeface="微软雅黑" pitchFamily="34" charset="-122"/>
              </a:rPr>
              <a:t>应当认定</a:t>
            </a:r>
            <a:r>
              <a:rPr lang="zh-CN" altLang="en-US" b="1" dirty="0">
                <a:solidFill>
                  <a:schemeClr val="accent6">
                    <a:lumMod val="75000"/>
                  </a:schemeClr>
                </a:solidFill>
                <a:latin typeface="微软雅黑" pitchFamily="34" charset="-122"/>
                <a:ea typeface="微软雅黑" pitchFamily="34" charset="-122"/>
              </a:rPr>
              <a:t>合同无效</a:t>
            </a:r>
            <a:r>
              <a:rPr lang="zh-CN" altLang="en-US" dirty="0" smtClean="0">
                <a:solidFill>
                  <a:srgbClr val="000000"/>
                </a:solidFill>
                <a:latin typeface="微软雅黑" pitchFamily="34" charset="-122"/>
                <a:ea typeface="微软雅黑" pitchFamily="34" charset="-122"/>
              </a:rPr>
              <a:t>；</a:t>
            </a:r>
            <a:endParaRPr lang="en-US" altLang="zh-CN" dirty="0" smtClean="0">
              <a:solidFill>
                <a:srgbClr val="000000"/>
              </a:solidFill>
              <a:latin typeface="微软雅黑" pitchFamily="34" charset="-122"/>
              <a:ea typeface="微软雅黑" pitchFamily="34" charset="-122"/>
            </a:endParaRPr>
          </a:p>
          <a:p>
            <a:pPr indent="457200"/>
            <a:endParaRPr lang="en-US" altLang="zh-CN" sz="500" dirty="0" smtClean="0">
              <a:solidFill>
                <a:srgbClr val="000000"/>
              </a:solidFill>
              <a:latin typeface="微软雅黑" pitchFamily="34" charset="-122"/>
              <a:ea typeface="微软雅黑" pitchFamily="34" charset="-122"/>
            </a:endParaRPr>
          </a:p>
          <a:p>
            <a:pPr indent="457200"/>
            <a:r>
              <a:rPr lang="zh-CN" altLang="en-US" dirty="0" smtClean="0">
                <a:solidFill>
                  <a:srgbClr val="000000"/>
                </a:solidFill>
                <a:latin typeface="微软雅黑" pitchFamily="34" charset="-122"/>
                <a:ea typeface="微软雅黑" pitchFamily="34" charset="-122"/>
              </a:rPr>
              <a:t>违反</a:t>
            </a:r>
            <a:r>
              <a:rPr lang="zh-CN" altLang="en-US" b="1" dirty="0">
                <a:solidFill>
                  <a:schemeClr val="accent6">
                    <a:lumMod val="75000"/>
                  </a:schemeClr>
                </a:solidFill>
                <a:latin typeface="微软雅黑" pitchFamily="34" charset="-122"/>
                <a:ea typeface="微软雅黑" pitchFamily="34" charset="-122"/>
              </a:rPr>
              <a:t>管理性</a:t>
            </a:r>
            <a:r>
              <a:rPr lang="zh-CN" altLang="en-US" dirty="0">
                <a:latin typeface="微软雅黑" pitchFamily="34" charset="-122"/>
                <a:ea typeface="微软雅黑" pitchFamily="34" charset="-122"/>
              </a:rPr>
              <a:t>强制规定</a:t>
            </a:r>
            <a:r>
              <a:rPr lang="zh-CN" altLang="en-US" dirty="0">
                <a:solidFill>
                  <a:srgbClr val="000000"/>
                </a:solidFill>
                <a:latin typeface="微软雅黑" pitchFamily="34" charset="-122"/>
                <a:ea typeface="微软雅黑" pitchFamily="34" charset="-122"/>
              </a:rPr>
              <a:t>的，人民法院应当根据</a:t>
            </a:r>
            <a:r>
              <a:rPr lang="zh-CN" altLang="en-US" b="1" dirty="0">
                <a:solidFill>
                  <a:schemeClr val="accent6">
                    <a:lumMod val="75000"/>
                  </a:schemeClr>
                </a:solidFill>
                <a:latin typeface="微软雅黑" pitchFamily="34" charset="-122"/>
                <a:ea typeface="微软雅黑" pitchFamily="34" charset="-122"/>
              </a:rPr>
              <a:t>具体情形认定其效力</a:t>
            </a:r>
            <a:r>
              <a:rPr lang="zh-CN" altLang="en-US" dirty="0">
                <a:solidFill>
                  <a:srgbClr val="000000"/>
                </a:solidFill>
                <a:latin typeface="微软雅黑" pitchFamily="34" charset="-122"/>
                <a:ea typeface="微软雅黑" pitchFamily="34" charset="-122"/>
              </a:rPr>
              <a:t>。</a:t>
            </a:r>
          </a:p>
        </p:txBody>
      </p:sp>
      <p:sp>
        <p:nvSpPr>
          <p:cNvPr id="15" name="矩形 14"/>
          <p:cNvSpPr/>
          <p:nvPr/>
        </p:nvSpPr>
        <p:spPr>
          <a:xfrm>
            <a:off x="1054646" y="4390653"/>
            <a:ext cx="10445374" cy="1846659"/>
          </a:xfrm>
          <a:prstGeom prst="rect">
            <a:avLst/>
          </a:prstGeom>
        </p:spPr>
        <p:txBody>
          <a:bodyPr wrap="square">
            <a:spAutoFit/>
          </a:bodyPr>
          <a:lstStyle/>
          <a:p>
            <a:r>
              <a:rPr lang="zh-CN" altLang="en-US" b="1" dirty="0" smtClean="0">
                <a:solidFill>
                  <a:srgbClr val="000000"/>
                </a:solidFill>
                <a:latin typeface="微软雅黑" pitchFamily="34" charset="-122"/>
                <a:ea typeface="微软雅黑" pitchFamily="34" charset="-122"/>
              </a:rPr>
              <a:t>“</a:t>
            </a:r>
            <a:r>
              <a:rPr lang="en-US" altLang="zh-CN" b="1" dirty="0">
                <a:solidFill>
                  <a:srgbClr val="000000"/>
                </a:solidFill>
                <a:latin typeface="微软雅黑" pitchFamily="34" charset="-122"/>
                <a:ea typeface="微软雅黑" pitchFamily="34" charset="-122"/>
              </a:rPr>
              <a:t>13</a:t>
            </a:r>
            <a:r>
              <a:rPr lang="zh-CN" altLang="en-US" b="1" dirty="0">
                <a:solidFill>
                  <a:srgbClr val="000000"/>
                </a:solidFill>
                <a:latin typeface="微软雅黑" pitchFamily="34" charset="-122"/>
                <a:ea typeface="微软雅黑" pitchFamily="34" charset="-122"/>
              </a:rPr>
              <a:t>清单”中的强制性</a:t>
            </a:r>
            <a:r>
              <a:rPr lang="zh-CN" altLang="en-US" b="1" dirty="0" smtClean="0">
                <a:solidFill>
                  <a:srgbClr val="000000"/>
                </a:solidFill>
                <a:latin typeface="微软雅黑" pitchFamily="34" charset="-122"/>
                <a:ea typeface="微软雅黑" pitchFamily="34" charset="-122"/>
              </a:rPr>
              <a:t>条文属于</a:t>
            </a:r>
            <a:r>
              <a:rPr lang="zh-CN" altLang="en-US" b="1" dirty="0">
                <a:solidFill>
                  <a:srgbClr val="000000"/>
                </a:solidFill>
                <a:latin typeface="微软雅黑" pitchFamily="34" charset="-122"/>
                <a:ea typeface="微软雅黑" pitchFamily="34" charset="-122"/>
              </a:rPr>
              <a:t>效力性强制</a:t>
            </a:r>
            <a:r>
              <a:rPr lang="zh-CN" altLang="en-US" b="1" dirty="0" smtClean="0">
                <a:solidFill>
                  <a:srgbClr val="000000"/>
                </a:solidFill>
                <a:latin typeface="微软雅黑" pitchFamily="34" charset="-122"/>
                <a:ea typeface="微软雅黑" pitchFamily="34" charset="-122"/>
              </a:rPr>
              <a:t>规定的</a:t>
            </a:r>
            <a:r>
              <a:rPr lang="zh-CN" altLang="en-US" b="1" dirty="0" smtClean="0">
                <a:solidFill>
                  <a:schemeClr val="accent6">
                    <a:lumMod val="75000"/>
                  </a:schemeClr>
                </a:solidFill>
                <a:latin typeface="微软雅黑" pitchFamily="34" charset="-122"/>
                <a:ea typeface="微软雅黑" pitchFamily="34" charset="-122"/>
              </a:rPr>
              <a:t>判断依据</a:t>
            </a:r>
            <a:endParaRPr lang="en-US" altLang="zh-CN" b="1" dirty="0">
              <a:solidFill>
                <a:schemeClr val="accent6">
                  <a:lumMod val="75000"/>
                </a:schemeClr>
              </a:solidFill>
              <a:latin typeface="微软雅黑" pitchFamily="34" charset="-122"/>
              <a:ea typeface="微软雅黑" pitchFamily="34" charset="-122"/>
            </a:endParaRPr>
          </a:p>
          <a:p>
            <a:r>
              <a:rPr lang="zh-CN" altLang="en-US" sz="1600" dirty="0" smtClean="0">
                <a:solidFill>
                  <a:srgbClr val="000000"/>
                </a:solidFill>
                <a:latin typeface="微软雅黑" pitchFamily="34" charset="-122"/>
                <a:ea typeface="微软雅黑" pitchFamily="34" charset="-122"/>
              </a:rPr>
              <a:t>①</a:t>
            </a:r>
            <a:r>
              <a:rPr lang="zh-CN" altLang="zh-CN" sz="1600" dirty="0" smtClean="0">
                <a:solidFill>
                  <a:srgbClr val="000000"/>
                </a:solidFill>
                <a:latin typeface="微软雅黑" pitchFamily="34" charset="-122"/>
                <a:ea typeface="微软雅黑" pitchFamily="34" charset="-122"/>
              </a:rPr>
              <a:t>《建筑法》</a:t>
            </a:r>
            <a:r>
              <a:rPr lang="zh-CN" altLang="zh-CN" sz="1600" dirty="0">
                <a:solidFill>
                  <a:srgbClr val="000000"/>
                </a:solidFill>
                <a:latin typeface="微软雅黑" pitchFamily="34" charset="-122"/>
                <a:ea typeface="微软雅黑" pitchFamily="34" charset="-122"/>
              </a:rPr>
              <a:t>、《合同法》等法律法规中虽未明确规定违背国家标准合同无效，但多数相关法规中有</a:t>
            </a:r>
            <a:r>
              <a:rPr lang="en-US" altLang="zh-CN" sz="1600" dirty="0">
                <a:solidFill>
                  <a:srgbClr val="000000"/>
                </a:solidFill>
                <a:latin typeface="微软雅黑" pitchFamily="34" charset="-122"/>
                <a:ea typeface="微软雅黑" pitchFamily="34" charset="-122"/>
              </a:rPr>
              <a:t>“</a:t>
            </a:r>
            <a:r>
              <a:rPr lang="zh-CN" altLang="zh-CN" sz="1600" dirty="0">
                <a:solidFill>
                  <a:srgbClr val="000000"/>
                </a:solidFill>
                <a:latin typeface="微软雅黑" pitchFamily="34" charset="-122"/>
                <a:ea typeface="微软雅黑" pitchFamily="34" charset="-122"/>
              </a:rPr>
              <a:t>责令改正</a:t>
            </a:r>
            <a:r>
              <a:rPr lang="en-US" altLang="zh-CN" sz="1600" dirty="0">
                <a:solidFill>
                  <a:srgbClr val="000000"/>
                </a:solidFill>
                <a:latin typeface="微软雅黑" pitchFamily="34" charset="-122"/>
                <a:ea typeface="微软雅黑" pitchFamily="34" charset="-122"/>
              </a:rPr>
              <a:t>”</a:t>
            </a:r>
            <a:r>
              <a:rPr lang="zh-CN" altLang="zh-CN" sz="1600" dirty="0">
                <a:solidFill>
                  <a:srgbClr val="000000"/>
                </a:solidFill>
                <a:latin typeface="微软雅黑" pitchFamily="34" charset="-122"/>
                <a:ea typeface="微软雅黑" pitchFamily="34" charset="-122"/>
              </a:rPr>
              <a:t>这一处理措施，在</a:t>
            </a:r>
            <a:r>
              <a:rPr lang="zh-CN" altLang="zh-CN" sz="1600" b="1" dirty="0">
                <a:solidFill>
                  <a:srgbClr val="000000"/>
                </a:solidFill>
                <a:latin typeface="微软雅黑" pitchFamily="34" charset="-122"/>
                <a:ea typeface="微软雅黑" pitchFamily="34" charset="-122"/>
              </a:rPr>
              <a:t>结算纠纷中</a:t>
            </a:r>
            <a:r>
              <a:rPr lang="en-US" altLang="zh-CN" sz="1600" b="1" dirty="0">
                <a:solidFill>
                  <a:srgbClr val="000000"/>
                </a:solidFill>
                <a:latin typeface="微软雅黑" pitchFamily="34" charset="-122"/>
                <a:ea typeface="微软雅黑" pitchFamily="34" charset="-122"/>
              </a:rPr>
              <a:t>“</a:t>
            </a:r>
            <a:r>
              <a:rPr lang="zh-CN" altLang="zh-CN" sz="1600" b="1" dirty="0">
                <a:solidFill>
                  <a:srgbClr val="000000"/>
                </a:solidFill>
                <a:latin typeface="微软雅黑" pitchFamily="34" charset="-122"/>
                <a:ea typeface="微软雅黑" pitchFamily="34" charset="-122"/>
              </a:rPr>
              <a:t>责令改正</a:t>
            </a:r>
            <a:r>
              <a:rPr lang="en-US" altLang="zh-CN" sz="1600" b="1" dirty="0">
                <a:solidFill>
                  <a:srgbClr val="000000"/>
                </a:solidFill>
                <a:latin typeface="微软雅黑" pitchFamily="34" charset="-122"/>
                <a:ea typeface="微软雅黑" pitchFamily="34" charset="-122"/>
              </a:rPr>
              <a:t>”</a:t>
            </a:r>
            <a:r>
              <a:rPr lang="zh-CN" altLang="zh-CN" sz="1600" b="1" dirty="0">
                <a:solidFill>
                  <a:srgbClr val="000000"/>
                </a:solidFill>
                <a:latin typeface="微软雅黑" pitchFamily="34" charset="-122"/>
                <a:ea typeface="微软雅黑" pitchFamily="34" charset="-122"/>
              </a:rPr>
              <a:t>实质上是推翻了合同约定</a:t>
            </a:r>
            <a:r>
              <a:rPr lang="zh-CN" altLang="zh-CN" sz="1600" dirty="0">
                <a:solidFill>
                  <a:srgbClr val="000000"/>
                </a:solidFill>
                <a:latin typeface="微软雅黑" pitchFamily="34" charset="-122"/>
                <a:ea typeface="微软雅黑" pitchFamily="34" charset="-122"/>
              </a:rPr>
              <a:t>，确定了</a:t>
            </a:r>
            <a:r>
              <a:rPr lang="en-US" altLang="zh-CN" sz="1600" dirty="0">
                <a:solidFill>
                  <a:srgbClr val="000000"/>
                </a:solidFill>
                <a:latin typeface="微软雅黑" pitchFamily="34" charset="-122"/>
                <a:ea typeface="微软雅黑" pitchFamily="34" charset="-122"/>
              </a:rPr>
              <a:t>13</a:t>
            </a:r>
            <a:r>
              <a:rPr lang="zh-CN" altLang="zh-CN" sz="1600" dirty="0">
                <a:solidFill>
                  <a:srgbClr val="000000"/>
                </a:solidFill>
                <a:latin typeface="微软雅黑" pitchFamily="34" charset="-122"/>
                <a:ea typeface="微软雅黑" pitchFamily="34" charset="-122"/>
              </a:rPr>
              <a:t>版《清单计价规范》的强制</a:t>
            </a:r>
            <a:r>
              <a:rPr lang="zh-CN" altLang="zh-CN" sz="1600" dirty="0" smtClean="0">
                <a:solidFill>
                  <a:srgbClr val="000000"/>
                </a:solidFill>
                <a:latin typeface="微软雅黑" pitchFamily="34" charset="-122"/>
                <a:ea typeface="微软雅黑" pitchFamily="34" charset="-122"/>
              </a:rPr>
              <a:t>约束力。</a:t>
            </a:r>
            <a:endParaRPr lang="en-US" altLang="zh-CN" sz="1600" dirty="0" smtClean="0">
              <a:solidFill>
                <a:srgbClr val="000000"/>
              </a:solidFill>
              <a:latin typeface="微软雅黑" pitchFamily="34" charset="-122"/>
              <a:ea typeface="微软雅黑" pitchFamily="34" charset="-122"/>
            </a:endParaRPr>
          </a:p>
          <a:p>
            <a:r>
              <a:rPr lang="zh-CN" altLang="en-US" sz="1600" dirty="0" smtClean="0">
                <a:solidFill>
                  <a:srgbClr val="000000"/>
                </a:solidFill>
                <a:latin typeface="微软雅黑" pitchFamily="34" charset="-122"/>
                <a:ea typeface="微软雅黑" pitchFamily="34" charset="-122"/>
              </a:rPr>
              <a:t>②</a:t>
            </a:r>
            <a:r>
              <a:rPr lang="en-US" altLang="zh-CN" sz="1600" dirty="0" smtClean="0">
                <a:solidFill>
                  <a:srgbClr val="000000"/>
                </a:solidFill>
                <a:latin typeface="微软雅黑" pitchFamily="34" charset="-122"/>
                <a:ea typeface="微软雅黑" pitchFamily="34" charset="-122"/>
              </a:rPr>
              <a:t>13</a:t>
            </a:r>
            <a:r>
              <a:rPr lang="zh-CN" altLang="zh-CN" sz="1600" dirty="0" smtClean="0">
                <a:solidFill>
                  <a:srgbClr val="000000"/>
                </a:solidFill>
                <a:latin typeface="微软雅黑" pitchFamily="34" charset="-122"/>
                <a:ea typeface="微软雅黑" pitchFamily="34" charset="-122"/>
              </a:rPr>
              <a:t>版《清单计价规范》适用于使用国有资金投资的建设项目发承包，合同中若违反</a:t>
            </a:r>
            <a:r>
              <a:rPr lang="en-US" altLang="zh-CN" sz="1600" dirty="0" smtClean="0">
                <a:solidFill>
                  <a:srgbClr val="000000"/>
                </a:solidFill>
                <a:latin typeface="微软雅黑" pitchFamily="34" charset="-122"/>
                <a:ea typeface="微软雅黑" pitchFamily="34" charset="-122"/>
              </a:rPr>
              <a:t>13</a:t>
            </a:r>
            <a:r>
              <a:rPr lang="zh-CN" altLang="zh-CN" sz="1600" dirty="0" smtClean="0">
                <a:solidFill>
                  <a:srgbClr val="000000"/>
                </a:solidFill>
                <a:latin typeface="微软雅黑" pitchFamily="34" charset="-122"/>
                <a:ea typeface="微软雅黑" pitchFamily="34" charset="-122"/>
              </a:rPr>
              <a:t>版《清单计价规范》中的强制性条文，则可能</a:t>
            </a:r>
            <a:r>
              <a:rPr lang="zh-CN" altLang="zh-CN" sz="1600" b="1" dirty="0" smtClean="0">
                <a:solidFill>
                  <a:srgbClr val="000000"/>
                </a:solidFill>
                <a:latin typeface="微软雅黑" pitchFamily="34" charset="-122"/>
                <a:ea typeface="微软雅黑" pitchFamily="34" charset="-122"/>
              </a:rPr>
              <a:t>导致国家及社会的利益受损</a:t>
            </a:r>
            <a:r>
              <a:rPr lang="zh-CN" altLang="zh-CN" sz="1600" dirty="0" smtClean="0">
                <a:solidFill>
                  <a:srgbClr val="000000"/>
                </a:solidFill>
                <a:latin typeface="微软雅黑" pitchFamily="34" charset="-122"/>
                <a:ea typeface="微软雅黑" pitchFamily="34" charset="-122"/>
              </a:rPr>
              <a:t>。</a:t>
            </a:r>
            <a:endParaRPr lang="en-US" altLang="zh-CN" sz="1600" dirty="0" smtClean="0">
              <a:solidFill>
                <a:srgbClr val="000000"/>
              </a:solidFill>
              <a:latin typeface="微软雅黑" pitchFamily="34" charset="-122"/>
              <a:ea typeface="微软雅黑" pitchFamily="34" charset="-122"/>
            </a:endParaRPr>
          </a:p>
          <a:p>
            <a:r>
              <a:rPr lang="zh-CN" altLang="en-US" sz="1600" dirty="0" smtClean="0">
                <a:solidFill>
                  <a:srgbClr val="000000"/>
                </a:solidFill>
                <a:latin typeface="微软雅黑" pitchFamily="34" charset="-122"/>
                <a:ea typeface="微软雅黑" pitchFamily="34" charset="-122"/>
              </a:rPr>
              <a:t>③</a:t>
            </a:r>
            <a:r>
              <a:rPr lang="en-US" altLang="zh-CN" sz="1600" dirty="0" smtClean="0">
                <a:solidFill>
                  <a:srgbClr val="000000"/>
                </a:solidFill>
                <a:latin typeface="微软雅黑" pitchFamily="34" charset="-122"/>
                <a:ea typeface="微软雅黑" pitchFamily="34" charset="-122"/>
              </a:rPr>
              <a:t>13</a:t>
            </a:r>
            <a:r>
              <a:rPr lang="zh-CN" altLang="zh-CN" sz="1600" dirty="0">
                <a:solidFill>
                  <a:srgbClr val="000000"/>
                </a:solidFill>
                <a:latin typeface="微软雅黑" pitchFamily="34" charset="-122"/>
                <a:ea typeface="微软雅黑" pitchFamily="34" charset="-122"/>
              </a:rPr>
              <a:t>版《清单计价规范》是依据《建筑法》、《合同法》、《招标投标法》等法律法规制定，违反</a:t>
            </a:r>
            <a:r>
              <a:rPr lang="en-US" altLang="zh-CN" sz="1600" dirty="0">
                <a:solidFill>
                  <a:srgbClr val="000000"/>
                </a:solidFill>
                <a:latin typeface="微软雅黑" pitchFamily="34" charset="-122"/>
                <a:ea typeface="微软雅黑" pitchFamily="34" charset="-122"/>
              </a:rPr>
              <a:t>13</a:t>
            </a:r>
            <a:r>
              <a:rPr lang="zh-CN" altLang="zh-CN" sz="1600" dirty="0">
                <a:solidFill>
                  <a:srgbClr val="000000"/>
                </a:solidFill>
                <a:latin typeface="微软雅黑" pitchFamily="34" charset="-122"/>
                <a:ea typeface="微软雅黑" pitchFamily="34" charset="-122"/>
              </a:rPr>
              <a:t>版《清单计价规范》中的强制性条文要求就可能</a:t>
            </a:r>
            <a:r>
              <a:rPr lang="zh-CN" altLang="zh-CN" sz="1600" b="1" dirty="0">
                <a:solidFill>
                  <a:srgbClr val="000000"/>
                </a:solidFill>
                <a:latin typeface="微软雅黑" pitchFamily="34" charset="-122"/>
                <a:ea typeface="微软雅黑" pitchFamily="34" charset="-122"/>
              </a:rPr>
              <a:t>有悖于国家法律、法规的立法宗旨</a:t>
            </a:r>
            <a:r>
              <a:rPr lang="zh-CN" altLang="zh-CN" sz="1600" dirty="0">
                <a:solidFill>
                  <a:srgbClr val="000000"/>
                </a:solidFill>
                <a:latin typeface="微软雅黑" pitchFamily="34" charset="-122"/>
                <a:ea typeface="微软雅黑" pitchFamily="34" charset="-122"/>
              </a:rPr>
              <a:t>。</a:t>
            </a:r>
          </a:p>
        </p:txBody>
      </p:sp>
      <p:sp>
        <p:nvSpPr>
          <p:cNvPr id="17" name="矩形 13"/>
          <p:cNvSpPr>
            <a:spLocks noChangeArrowheads="1"/>
          </p:cNvSpPr>
          <p:nvPr/>
        </p:nvSpPr>
        <p:spPr bwMode="auto">
          <a:xfrm>
            <a:off x="8903518" y="2276872"/>
            <a:ext cx="3141600" cy="286232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nSpc>
                <a:spcPts val="3600"/>
              </a:lnSpc>
            </a:pPr>
            <a:r>
              <a:rPr lang="zh-CN" altLang="en-US" dirty="0" smtClean="0">
                <a:solidFill>
                  <a:srgbClr val="000000"/>
                </a:solidFill>
                <a:latin typeface="微软雅黑" pitchFamily="34" charset="-122"/>
                <a:ea typeface="微软雅黑" pitchFamily="34" charset="-122"/>
              </a:rPr>
              <a:t>通过上述讨论，可以将“现阶段的建设法律法规规定效力大于合同约定效力”理解为“现阶段的建设法律法规</a:t>
            </a:r>
            <a:r>
              <a:rPr lang="zh-CN" altLang="en-US" b="1" dirty="0" smtClean="0">
                <a:solidFill>
                  <a:schemeClr val="accent6">
                    <a:lumMod val="75000"/>
                  </a:schemeClr>
                </a:solidFill>
                <a:latin typeface="微软雅黑" pitchFamily="34" charset="-122"/>
                <a:ea typeface="微软雅黑" pitchFamily="34" charset="-122"/>
              </a:rPr>
              <a:t>削弱了违反规定的约定的法律效力</a:t>
            </a:r>
            <a:r>
              <a:rPr lang="zh-CN" altLang="en-US" dirty="0" smtClean="0">
                <a:solidFill>
                  <a:schemeClr val="accent6">
                    <a:lumMod val="75000"/>
                  </a:schemeClr>
                </a:solidFill>
                <a:latin typeface="微软雅黑" pitchFamily="34" charset="-122"/>
                <a:ea typeface="微软雅黑" pitchFamily="34" charset="-122"/>
              </a:rPr>
              <a:t>”。</a:t>
            </a:r>
            <a:endParaRPr lang="en-US" altLang="zh-CN" dirty="0" smtClean="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48352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2.96296E-6 L -0.15938 0.00532 " pathEditMode="relative" rAng="0" ptsTypes="AA">
                                      <p:cBhvr>
                                        <p:cTn id="6" dur="1000" fill="hold"/>
                                        <p:tgtEl>
                                          <p:spTgt spid="2"/>
                                        </p:tgtEl>
                                        <p:attrNameLst>
                                          <p:attrName>ppt_x</p:attrName>
                                          <p:attrName>ppt_y</p:attrName>
                                        </p:attrNameLst>
                                      </p:cBhvr>
                                      <p:rCtr x="-7969" y="255"/>
                                    </p:animMotion>
                                  </p:childTnLst>
                                </p:cTn>
                              </p:par>
                              <p:par>
                                <p:cTn id="7" presetID="6" presetClass="emph" presetSubtype="0" fill="hold" grpId="1" nodeType="withEffect">
                                  <p:stCondLst>
                                    <p:cond delay="0"/>
                                  </p:stCondLst>
                                  <p:childTnLst>
                                    <p:animScale>
                                      <p:cBhvr>
                                        <p:cTn id="8" dur="1000" fill="hold"/>
                                        <p:tgtEl>
                                          <p:spTgt spid="2"/>
                                        </p:tgtEl>
                                      </p:cBhvr>
                                      <p:by x="80000" y="80000"/>
                                    </p:animScale>
                                  </p:childTnLst>
                                </p:cTn>
                              </p:par>
                              <p:par>
                                <p:cTn id="9" presetID="42" presetClass="path" presetSubtype="0" accel="50000" decel="50000" fill="hold" grpId="0" nodeType="withEffect">
                                  <p:stCondLst>
                                    <p:cond delay="0"/>
                                  </p:stCondLst>
                                  <p:childTnLst>
                                    <p:animMotion origin="layout" path="M 1.25E-6 2.96296E-6 L -0.15938 0.00532 " pathEditMode="relative" rAng="0" ptsTypes="AA">
                                      <p:cBhvr>
                                        <p:cTn id="10" dur="1000" fill="hold"/>
                                        <p:tgtEl>
                                          <p:spTgt spid="13"/>
                                        </p:tgtEl>
                                        <p:attrNameLst>
                                          <p:attrName>ppt_x</p:attrName>
                                          <p:attrName>ppt_y</p:attrName>
                                        </p:attrNameLst>
                                      </p:cBhvr>
                                      <p:rCtr x="-7969" y="255"/>
                                    </p:animMotion>
                                  </p:childTnLst>
                                </p:cTn>
                              </p:par>
                              <p:par>
                                <p:cTn id="11" presetID="6" presetClass="emph" presetSubtype="0" fill="hold" grpId="1" nodeType="withEffect">
                                  <p:stCondLst>
                                    <p:cond delay="0"/>
                                  </p:stCondLst>
                                  <p:childTnLst>
                                    <p:animScale>
                                      <p:cBhvr>
                                        <p:cTn id="12" dur="1000" fill="hold"/>
                                        <p:tgtEl>
                                          <p:spTgt spid="13"/>
                                        </p:tgtEl>
                                      </p:cBhvr>
                                      <p:by x="80000" y="80000"/>
                                    </p:animScale>
                                  </p:childTnLst>
                                </p:cTn>
                              </p:par>
                              <p:par>
                                <p:cTn id="13" presetID="42" presetClass="path" presetSubtype="0" accel="50000" decel="50000" fill="hold" grpId="0" nodeType="withEffect">
                                  <p:stCondLst>
                                    <p:cond delay="0"/>
                                  </p:stCondLst>
                                  <p:childTnLst>
                                    <p:animMotion origin="layout" path="M -3.75E-6 1.48148E-6 L -0.15664 -0.03333 " pathEditMode="relative" rAng="0" ptsTypes="AA">
                                      <p:cBhvr>
                                        <p:cTn id="14" dur="1000" fill="hold"/>
                                        <p:tgtEl>
                                          <p:spTgt spid="15"/>
                                        </p:tgtEl>
                                        <p:attrNameLst>
                                          <p:attrName>ppt_x</p:attrName>
                                          <p:attrName>ppt_y</p:attrName>
                                        </p:attrNameLst>
                                      </p:cBhvr>
                                      <p:rCtr x="-7839" y="-1667"/>
                                    </p:animMotion>
                                  </p:childTnLst>
                                </p:cTn>
                              </p:par>
                              <p:par>
                                <p:cTn id="15" presetID="6" presetClass="emph" presetSubtype="0" fill="hold" grpId="1" nodeType="withEffect">
                                  <p:stCondLst>
                                    <p:cond delay="0"/>
                                  </p:stCondLst>
                                  <p:childTnLst>
                                    <p:animScale>
                                      <p:cBhvr>
                                        <p:cTn id="16" dur="1000" fill="hold"/>
                                        <p:tgtEl>
                                          <p:spTgt spid="15"/>
                                        </p:tgtEl>
                                      </p:cBhvr>
                                      <p:by x="80000" y="80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animBg="1"/>
      <p:bldP spid="13" grpId="1" animBg="1"/>
      <p:bldP spid="15" grpId="0"/>
      <p:bldP spid="15" grpId="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14" name="文本框 5"/>
          <p:cNvSpPr txBox="1">
            <a:spLocks noChangeArrowheads="1"/>
          </p:cNvSpPr>
          <p:nvPr/>
        </p:nvSpPr>
        <p:spPr bwMode="auto">
          <a:xfrm>
            <a:off x="1294649" y="1988840"/>
            <a:ext cx="9985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400" b="1" dirty="0">
                <a:latin typeface="微软雅黑" pitchFamily="34" charset="-122"/>
                <a:ea typeface="微软雅黑" pitchFamily="34" charset="-122"/>
              </a:rPr>
              <a:t>二、现行建设法规否定价格包含原则，提倡合理风险分担</a:t>
            </a:r>
          </a:p>
        </p:txBody>
      </p:sp>
      <p:sp>
        <p:nvSpPr>
          <p:cNvPr id="15" name="矩形 6"/>
          <p:cNvSpPr>
            <a:spLocks noChangeArrowheads="1"/>
          </p:cNvSpPr>
          <p:nvPr/>
        </p:nvSpPr>
        <p:spPr bwMode="auto">
          <a:xfrm>
            <a:off x="2359808" y="2728678"/>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itchFamily="34" charset="-122"/>
                <a:ea typeface="微软雅黑" pitchFamily="34" charset="-122"/>
              </a:rPr>
              <a:t>（一）价格包含原则的定义</a:t>
            </a:r>
          </a:p>
        </p:txBody>
      </p:sp>
      <p:sp>
        <p:nvSpPr>
          <p:cNvPr id="16" name="矩形 7"/>
          <p:cNvSpPr>
            <a:spLocks noChangeArrowheads="1"/>
          </p:cNvSpPr>
          <p:nvPr/>
        </p:nvSpPr>
        <p:spPr bwMode="auto">
          <a:xfrm>
            <a:off x="2359809" y="3333514"/>
            <a:ext cx="7113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itchFamily="34" charset="-122"/>
                <a:ea typeface="微软雅黑" pitchFamily="34" charset="-122"/>
              </a:rPr>
              <a:t>（二）</a:t>
            </a:r>
            <a:r>
              <a:rPr lang="en-US" altLang="zh-CN" sz="2000" b="1" dirty="0">
                <a:solidFill>
                  <a:schemeClr val="bg1"/>
                </a:solidFill>
                <a:latin typeface="微软雅黑" pitchFamily="34" charset="-122"/>
                <a:ea typeface="微软雅黑" pitchFamily="34" charset="-122"/>
              </a:rPr>
              <a:t>13《</a:t>
            </a:r>
            <a:r>
              <a:rPr lang="zh-CN" altLang="en-US" sz="2000" b="1" dirty="0">
                <a:solidFill>
                  <a:schemeClr val="bg1"/>
                </a:solidFill>
                <a:latin typeface="微软雅黑" pitchFamily="34" charset="-122"/>
                <a:ea typeface="微软雅黑" pitchFamily="34" charset="-122"/>
              </a:rPr>
              <a:t>清单计价规范</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否定价格包含原则</a:t>
            </a:r>
          </a:p>
        </p:txBody>
      </p:sp>
      <p:sp>
        <p:nvSpPr>
          <p:cNvPr id="17" name="矩形 8"/>
          <p:cNvSpPr>
            <a:spLocks noChangeArrowheads="1"/>
          </p:cNvSpPr>
          <p:nvPr/>
        </p:nvSpPr>
        <p:spPr bwMode="auto">
          <a:xfrm>
            <a:off x="2359808" y="3943114"/>
            <a:ext cx="8888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itchFamily="34" charset="-122"/>
                <a:ea typeface="微软雅黑" pitchFamily="34" charset="-122"/>
              </a:rPr>
              <a:t>（三）</a:t>
            </a:r>
            <a:r>
              <a:rPr lang="en-US" altLang="zh-CN" sz="2000" b="1" dirty="0">
                <a:solidFill>
                  <a:schemeClr val="bg1"/>
                </a:solidFill>
                <a:latin typeface="微软雅黑" pitchFamily="34" charset="-122"/>
                <a:ea typeface="微软雅黑" pitchFamily="34" charset="-122"/>
              </a:rPr>
              <a:t>13《</a:t>
            </a:r>
            <a:r>
              <a:rPr lang="zh-CN" altLang="en-US" sz="2000" b="1" dirty="0">
                <a:solidFill>
                  <a:schemeClr val="bg1"/>
                </a:solidFill>
                <a:latin typeface="微软雅黑" pitchFamily="34" charset="-122"/>
                <a:ea typeface="微软雅黑" pitchFamily="34" charset="-122"/>
              </a:rPr>
              <a:t>清单计价规范</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提倡合理风险分担</a:t>
            </a:r>
          </a:p>
        </p:txBody>
      </p:sp>
    </p:spTree>
    <p:extLst>
      <p:ext uri="{BB962C8B-B14F-4D97-AF65-F5344CB8AC3E}">
        <p14:creationId xmlns:p14="http://schemas.microsoft.com/office/powerpoint/2010/main" val="885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p:cNvSpPr txBox="1">
            <a:spLocks noChangeArrowheads="1"/>
          </p:cNvSpPr>
          <p:nvPr/>
        </p:nvSpPr>
        <p:spPr bwMode="auto">
          <a:xfrm>
            <a:off x="626122" y="1711673"/>
            <a:ext cx="740313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1600" dirty="0">
                <a:solidFill>
                  <a:srgbClr val="000000"/>
                </a:solidFill>
                <a:latin typeface="微软雅黑" pitchFamily="34" charset="-122"/>
                <a:ea typeface="微软雅黑" pitchFamily="34" charset="-122"/>
              </a:rPr>
              <a:t>在</a:t>
            </a:r>
            <a:r>
              <a:rPr kumimoji="0" lang="en-US" altLang="zh-CN" sz="1600" dirty="0">
                <a:solidFill>
                  <a:srgbClr val="000000"/>
                </a:solidFill>
                <a:latin typeface="微软雅黑" pitchFamily="34" charset="-122"/>
                <a:ea typeface="微软雅黑" pitchFamily="34" charset="-122"/>
              </a:rPr>
              <a:t>《HUDSON’S Building and Engineering Contracts》 </a:t>
            </a:r>
            <a:r>
              <a:rPr kumimoji="0" lang="zh-CN" altLang="en-US" sz="1600" dirty="0">
                <a:solidFill>
                  <a:srgbClr val="000000"/>
                </a:solidFill>
                <a:latin typeface="微软雅黑" pitchFamily="34" charset="-122"/>
                <a:ea typeface="微软雅黑" pitchFamily="34" charset="-122"/>
              </a:rPr>
              <a:t>第三章“施工合同”第三部分“承包商义务”中</a:t>
            </a:r>
            <a:r>
              <a:rPr kumimoji="0" lang="zh-CN" altLang="en-US" sz="1600" dirty="0">
                <a:solidFill>
                  <a:srgbClr val="000000"/>
                </a:solidFill>
                <a:latin typeface="微软雅黑" pitchFamily="34" charset="-122"/>
                <a:ea typeface="微软雅黑" pitchFamily="34" charset="-122"/>
                <a:sym typeface="Arial" pitchFamily="34" charset="0"/>
              </a:rPr>
              <a:t>对其定义</a:t>
            </a:r>
            <a:r>
              <a:rPr kumimoji="0" lang="zh-CN" altLang="en-US" sz="1600" dirty="0">
                <a:solidFill>
                  <a:srgbClr val="000000"/>
                </a:solidFill>
                <a:latin typeface="微软雅黑" pitchFamily="34" charset="-122"/>
                <a:ea typeface="微软雅黑" pitchFamily="34" charset="-122"/>
              </a:rPr>
              <a:t>为：承包商承接工程或与雇主签订工程合同时，承包商以明示或暗示的方式保证其有能力实施并完成由雇主或雇主代表提供的可行设计全部内容的报价。</a:t>
            </a:r>
          </a:p>
          <a:p>
            <a:pPr>
              <a:spcBef>
                <a:spcPts val="600"/>
              </a:spcBef>
            </a:pPr>
            <a:r>
              <a:rPr kumimoji="0" lang="en-US" altLang="zh-CN" sz="1600" dirty="0">
                <a:solidFill>
                  <a:srgbClr val="000000"/>
                </a:solidFill>
                <a:latin typeface="微软雅黑" panose="020B0503020204020204" pitchFamily="34" charset="-122"/>
                <a:ea typeface="微软雅黑" panose="020B0503020204020204" pitchFamily="34" charset="-122"/>
              </a:rPr>
              <a:t>Definition:</a:t>
            </a:r>
          </a:p>
          <a:p>
            <a:r>
              <a:rPr kumimoji="0" lang="en-US" altLang="zh-CN" sz="1600" dirty="0">
                <a:solidFill>
                  <a:srgbClr val="000000"/>
                </a:solidFill>
                <a:latin typeface="微软雅黑" panose="020B0503020204020204" pitchFamily="34" charset="-122"/>
                <a:ea typeface="微软雅黑" panose="020B0503020204020204" pitchFamily="34" charset="-122"/>
              </a:rPr>
              <a:t> In the context of price, the express or implied undertaking to complete to the design, even where the design is provided by or on behalf of the Employer, constitutes a warranty by the contractor to the Employer that the design is practicable, and of their own ability to complete to the design for the price or prices quoted. </a:t>
            </a:r>
          </a:p>
        </p:txBody>
      </p:sp>
      <p:sp>
        <p:nvSpPr>
          <p:cNvPr id="33798" name="TextBox 3"/>
          <p:cNvSpPr txBox="1">
            <a:spLocks noChangeArrowheads="1"/>
          </p:cNvSpPr>
          <p:nvPr/>
        </p:nvSpPr>
        <p:spPr bwMode="auto">
          <a:xfrm>
            <a:off x="626122" y="4831110"/>
            <a:ext cx="70475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1600" dirty="0">
                <a:solidFill>
                  <a:srgbClr val="000000"/>
                </a:solidFill>
                <a:latin typeface="微软雅黑" panose="020B0503020204020204" pitchFamily="34" charset="-122"/>
                <a:ea typeface="微软雅黑" panose="020B0503020204020204" pitchFamily="34" charset="-122"/>
              </a:rPr>
              <a:t>“</a:t>
            </a:r>
            <a:r>
              <a:rPr kumimoji="0"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Arial" pitchFamily="34" charset="0"/>
              </a:rPr>
              <a:t>价格包含原则</a:t>
            </a:r>
            <a:r>
              <a:rPr kumimoji="0" lang="zh-CN" altLang="en-US" sz="1600" dirty="0">
                <a:solidFill>
                  <a:srgbClr val="000000"/>
                </a:solidFill>
                <a:latin typeface="微软雅黑" panose="020B0503020204020204" pitchFamily="34" charset="-122"/>
                <a:ea typeface="微软雅黑" panose="020B0503020204020204" pitchFamily="34" charset="-122"/>
              </a:rPr>
              <a:t>”是指除非合同中有与价格包含原则意思表示相反的明示条款，否则承包人按照合同约定完成合同规定的工程范围与内容所需全部工作的各项费用已包含</a:t>
            </a:r>
            <a:r>
              <a:rPr kumimoji="0" lang="en-US" altLang="zh-CN" sz="1600" dirty="0">
                <a:solidFill>
                  <a:srgbClr val="000000"/>
                </a:solidFill>
                <a:latin typeface="微软雅黑" panose="020B0503020204020204" pitchFamily="34" charset="-122"/>
                <a:ea typeface="微软雅黑" panose="020B0503020204020204" pitchFamily="34" charset="-122"/>
              </a:rPr>
              <a:t>(</a:t>
            </a:r>
            <a:r>
              <a:rPr kumimoji="0" lang="zh-CN" altLang="en-US" sz="1600" dirty="0">
                <a:solidFill>
                  <a:srgbClr val="000000"/>
                </a:solidFill>
                <a:latin typeface="微软雅黑" panose="020B0503020204020204" pitchFamily="34" charset="-122"/>
                <a:ea typeface="微软雅黑" panose="020B0503020204020204" pitchFamily="34" charset="-122"/>
              </a:rPr>
              <a:t>或分摊</a:t>
            </a:r>
            <a:r>
              <a:rPr kumimoji="0" lang="en-US" altLang="zh-CN" sz="1600" dirty="0">
                <a:solidFill>
                  <a:srgbClr val="000000"/>
                </a:solidFill>
                <a:latin typeface="微软雅黑" panose="020B0503020204020204" pitchFamily="34" charset="-122"/>
                <a:ea typeface="微软雅黑" panose="020B0503020204020204" pitchFamily="34" charset="-122"/>
              </a:rPr>
              <a:t>)</a:t>
            </a:r>
            <a:r>
              <a:rPr kumimoji="0" lang="zh-CN" altLang="en-US" sz="1600" dirty="0">
                <a:solidFill>
                  <a:srgbClr val="000000"/>
                </a:solidFill>
                <a:latin typeface="微软雅黑" panose="020B0503020204020204" pitchFamily="34" charset="-122"/>
                <a:ea typeface="微软雅黑" panose="020B0503020204020204" pitchFamily="34" charset="-122"/>
              </a:rPr>
              <a:t>在合同价格内。该原则表明承包人对施工方案和工程量清单的瑕疵有鉴别能力并且发包人不愿意承担风险，暗指承包人承担</a:t>
            </a:r>
            <a:r>
              <a:rPr kumimoji="0" lang="zh-CN" altLang="en-US" sz="1600" dirty="0">
                <a:solidFill>
                  <a:srgbClr val="000000"/>
                </a:solidFill>
                <a:latin typeface="微软雅黑" panose="020B0503020204020204" pitchFamily="34" charset="-122"/>
                <a:ea typeface="微软雅黑" panose="020B0503020204020204" pitchFamily="34" charset="-122"/>
                <a:sym typeface="Arial" pitchFamily="34" charset="0"/>
              </a:rPr>
              <a:t>绝大部分的风险</a:t>
            </a:r>
            <a:r>
              <a:rPr kumimoji="0" lang="zh-CN" altLang="en-US" sz="1600" dirty="0">
                <a:solidFill>
                  <a:srgbClr val="000000"/>
                </a:solidFill>
                <a:latin typeface="微软雅黑" panose="020B0503020204020204" pitchFamily="34" charset="-122"/>
                <a:ea typeface="微软雅黑" panose="020B0503020204020204" pitchFamily="34" charset="-122"/>
              </a:rPr>
              <a:t>。</a:t>
            </a:r>
          </a:p>
        </p:txBody>
      </p:sp>
      <p:pic>
        <p:nvPicPr>
          <p:cNvPr id="33799" name="Picture 9" descr="H:\1234\hud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267" y="1764061"/>
            <a:ext cx="361056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矩形 9"/>
          <p:cNvSpPr>
            <a:spLocks noChangeArrowheads="1"/>
          </p:cNvSpPr>
          <p:nvPr/>
        </p:nvSpPr>
        <p:spPr bwMode="auto">
          <a:xfrm>
            <a:off x="653635" y="1268760"/>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00"/>
                </a:solidFill>
                <a:latin typeface="微软雅黑" pitchFamily="34" charset="-122"/>
                <a:ea typeface="微软雅黑" pitchFamily="34" charset="-122"/>
              </a:rPr>
              <a:t>（一）价格包含原则的定义</a:t>
            </a:r>
          </a:p>
        </p:txBody>
      </p:sp>
      <p:sp>
        <p:nvSpPr>
          <p:cNvPr id="9" name="文本框 5"/>
          <p:cNvSpPr txBox="1">
            <a:spLocks noChangeArrowheads="1"/>
          </p:cNvSpPr>
          <p:nvPr/>
        </p:nvSpPr>
        <p:spPr bwMode="auto">
          <a:xfrm>
            <a:off x="1489626" y="148452"/>
            <a:ext cx="9214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anose="020B0503020204020204" pitchFamily="34" charset="-122"/>
                <a:ea typeface="微软雅黑" panose="020B0503020204020204" pitchFamily="34" charset="-122"/>
              </a:rPr>
              <a:t>二、现行建设法规否定价格包含原则，提倡合理风险分担</a:t>
            </a:r>
          </a:p>
        </p:txBody>
      </p:sp>
    </p:spTree>
    <p:extLst>
      <p:ext uri="{BB962C8B-B14F-4D97-AF65-F5344CB8AC3E}">
        <p14:creationId xmlns:p14="http://schemas.microsoft.com/office/powerpoint/2010/main" val="33227572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矩形 7"/>
          <p:cNvSpPr>
            <a:spLocks noChangeArrowheads="1"/>
          </p:cNvSpPr>
          <p:nvPr/>
        </p:nvSpPr>
        <p:spPr bwMode="auto">
          <a:xfrm>
            <a:off x="694606" y="1254128"/>
            <a:ext cx="711319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latin typeface="微软雅黑" pitchFamily="34" charset="-122"/>
                <a:ea typeface="微软雅黑" pitchFamily="34" charset="-122"/>
              </a:rPr>
              <a:t>（二）</a:t>
            </a: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清单计价规范</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否定价格包含原则</a:t>
            </a:r>
          </a:p>
        </p:txBody>
      </p:sp>
      <p:sp>
        <p:nvSpPr>
          <p:cNvPr id="18438" name="Text Box 4"/>
          <p:cNvSpPr txBox="1">
            <a:spLocks noChangeArrowheads="1"/>
          </p:cNvSpPr>
          <p:nvPr/>
        </p:nvSpPr>
        <p:spPr bwMode="auto">
          <a:xfrm>
            <a:off x="983964" y="4826868"/>
            <a:ext cx="101518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r>
              <a:rPr kumimoji="0" lang="en-US" altLang="zh-CN" sz="1600" dirty="0">
                <a:solidFill>
                  <a:schemeClr val="tx1"/>
                </a:solidFill>
                <a:latin typeface="微软雅黑" panose="020B0503020204020204" pitchFamily="34" charset="-122"/>
                <a:ea typeface="微软雅黑" panose="020B0503020204020204" pitchFamily="34" charset="-122"/>
              </a:rPr>
              <a:t>13</a:t>
            </a:r>
            <a:r>
              <a:rPr kumimoji="0" lang="zh-CN" altLang="en-US" sz="1600" dirty="0">
                <a:solidFill>
                  <a:schemeClr val="tx1"/>
                </a:solidFill>
                <a:latin typeface="微软雅黑" panose="020B0503020204020204" pitchFamily="34" charset="-122"/>
                <a:ea typeface="微软雅黑" panose="020B0503020204020204" pitchFamily="34" charset="-122"/>
              </a:rPr>
              <a:t>版清单在内容约定上</a:t>
            </a:r>
            <a:r>
              <a:rPr kumimoji="0"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Arial" pitchFamily="34" charset="0"/>
              </a:rPr>
              <a:t>否认</a:t>
            </a:r>
            <a:r>
              <a:rPr kumimoji="0" lang="zh-CN" altLang="en-US" sz="1600" dirty="0">
                <a:solidFill>
                  <a:schemeClr val="tx1"/>
                </a:solidFill>
                <a:latin typeface="微软雅黑" panose="020B0503020204020204" pitchFamily="34" charset="-122"/>
                <a:ea typeface="微软雅黑" panose="020B0503020204020204" pitchFamily="34" charset="-122"/>
              </a:rPr>
              <a:t>了价格包含原则，但是发包人却出于自己利益在合同中体现价格包含原则的内容，并通过合同法保护、市场经济自愿原则的外衣来实现风险转移的目的。但是“</a:t>
            </a:r>
            <a:r>
              <a:rPr kumimoji="0" lang="en-US" altLang="zh-CN" sz="1800" b="1" dirty="0">
                <a:solidFill>
                  <a:schemeClr val="accent6">
                    <a:lumMod val="75000"/>
                  </a:schemeClr>
                </a:solidFill>
                <a:latin typeface="微软雅黑" panose="020B0503020204020204" pitchFamily="34" charset="-122"/>
                <a:ea typeface="微软雅黑" panose="020B0503020204020204" pitchFamily="34" charset="-122"/>
                <a:sym typeface="Arial" pitchFamily="34" charset="0"/>
              </a:rPr>
              <a:t>13</a:t>
            </a:r>
            <a:r>
              <a:rPr kumimoji="0"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Arial" pitchFamily="34" charset="0"/>
              </a:rPr>
              <a:t>版清单的效力高于业主在合同中约定的效力</a:t>
            </a:r>
            <a:r>
              <a:rPr kumimoji="0" lang="zh-CN" altLang="en-US" sz="1600" dirty="0">
                <a:solidFill>
                  <a:schemeClr val="tx1"/>
                </a:solidFill>
                <a:latin typeface="微软雅黑" panose="020B0503020204020204" pitchFamily="34" charset="-122"/>
                <a:ea typeface="微软雅黑" panose="020B0503020204020204" pitchFamily="34" charset="-122"/>
              </a:rPr>
              <a:t>”否定了价格包含原则的实现基础，阻碍了业主将风险全部转移给承包商的行为。</a:t>
            </a:r>
          </a:p>
        </p:txBody>
      </p:sp>
      <p:sp>
        <p:nvSpPr>
          <p:cNvPr id="18439" name="矩形 10"/>
          <p:cNvSpPr>
            <a:spLocks noChangeArrowheads="1"/>
          </p:cNvSpPr>
          <p:nvPr/>
        </p:nvSpPr>
        <p:spPr bwMode="auto">
          <a:xfrm>
            <a:off x="780296" y="2060848"/>
            <a:ext cx="10632749" cy="990600"/>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sz="1600" b="1" dirty="0">
                <a:latin typeface="微软雅黑" panose="020B0503020204020204" pitchFamily="34" charset="-122"/>
                <a:ea typeface="微软雅黑" panose="020B0503020204020204" pitchFamily="34" charset="-122"/>
              </a:rPr>
              <a:t>13</a:t>
            </a:r>
            <a:r>
              <a:rPr lang="zh-CN" altLang="en-US" sz="1600" b="1" dirty="0">
                <a:latin typeface="微软雅黑" panose="020B0503020204020204" pitchFamily="34" charset="-122"/>
                <a:ea typeface="微软雅黑" panose="020B0503020204020204" pitchFamily="34" charset="-122"/>
              </a:rPr>
              <a:t>版清单</a:t>
            </a:r>
            <a:r>
              <a:rPr lang="en-US" altLang="zh-CN" sz="1600" b="1" dirty="0">
                <a:latin typeface="微软雅黑" panose="020B0503020204020204" pitchFamily="34" charset="-122"/>
                <a:ea typeface="微软雅黑" panose="020B0503020204020204" pitchFamily="34" charset="-122"/>
              </a:rPr>
              <a:t>4.1.2</a:t>
            </a:r>
            <a:r>
              <a:rPr lang="zh-CN" altLang="en-US" sz="1600" b="1" dirty="0">
                <a:latin typeface="微软雅黑" panose="020B0503020204020204" pitchFamily="34" charset="-122"/>
                <a:ea typeface="微软雅黑" panose="020B0503020204020204" pitchFamily="34" charset="-122"/>
              </a:rPr>
              <a:t>规定：（强制性条文）</a:t>
            </a:r>
          </a:p>
          <a:p>
            <a:pPr eaLnBrk="1" hangingPunct="1">
              <a:lnSpc>
                <a:spcPct val="125000"/>
              </a:lnSpc>
            </a:pPr>
            <a:r>
              <a:rPr lang="zh-CN" altLang="en-US" sz="1600" b="1" dirty="0">
                <a:latin typeface="微软雅黑" panose="020B0503020204020204" pitchFamily="34" charset="-122"/>
                <a:ea typeface="微软雅黑" panose="020B0503020204020204" pitchFamily="34" charset="-122"/>
              </a:rPr>
              <a:t>    招标工程量清单必须作为招标文件的组成部分，其准确性和完整性应由招标人负责。</a:t>
            </a:r>
            <a:endParaRPr lang="zh-CN" altLang="en-US" sz="1600" b="1" dirty="0">
              <a:latin typeface="微软雅黑" panose="020B0503020204020204" pitchFamily="34" charset="-122"/>
              <a:ea typeface="微软雅黑" panose="020B0503020204020204" pitchFamily="34" charset="-122"/>
              <a:sym typeface="Gill Sans" pitchFamily="-84" charset="0"/>
            </a:endParaRPr>
          </a:p>
        </p:txBody>
      </p:sp>
      <p:sp>
        <p:nvSpPr>
          <p:cNvPr id="18440" name="矩形 11"/>
          <p:cNvSpPr>
            <a:spLocks noChangeArrowheads="1"/>
          </p:cNvSpPr>
          <p:nvPr/>
        </p:nvSpPr>
        <p:spPr bwMode="auto">
          <a:xfrm>
            <a:off x="798627" y="3429000"/>
            <a:ext cx="10632749" cy="989013"/>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sz="1600" b="1">
                <a:latin typeface="微软雅黑" panose="020B0503020204020204" pitchFamily="34" charset="-122"/>
                <a:ea typeface="微软雅黑" panose="020B0503020204020204" pitchFamily="34" charset="-122"/>
              </a:rPr>
              <a:t>13</a:t>
            </a:r>
            <a:r>
              <a:rPr lang="zh-CN" altLang="en-US" sz="1600" b="1">
                <a:latin typeface="微软雅黑" panose="020B0503020204020204" pitchFamily="34" charset="-122"/>
                <a:ea typeface="微软雅黑" panose="020B0503020204020204" pitchFamily="34" charset="-122"/>
              </a:rPr>
              <a:t>版清单</a:t>
            </a:r>
            <a:r>
              <a:rPr lang="en-US" altLang="zh-CN" sz="1600" b="1">
                <a:latin typeface="微软雅黑" panose="020B0503020204020204" pitchFamily="34" charset="-122"/>
                <a:ea typeface="微软雅黑" panose="020B0503020204020204" pitchFamily="34" charset="-122"/>
              </a:rPr>
              <a:t>3.4.1</a:t>
            </a:r>
            <a:r>
              <a:rPr lang="zh-CN" altLang="en-US" sz="1600" b="1">
                <a:latin typeface="微软雅黑" panose="020B0503020204020204" pitchFamily="34" charset="-122"/>
                <a:ea typeface="微软雅黑" panose="020B0503020204020204" pitchFamily="34" charset="-122"/>
              </a:rPr>
              <a:t>规定：（强制性条文）</a:t>
            </a:r>
          </a:p>
          <a:p>
            <a:pPr eaLnBrk="1" hangingPunct="1">
              <a:lnSpc>
                <a:spcPct val="125000"/>
              </a:lnSpc>
            </a:pPr>
            <a:r>
              <a:rPr lang="zh-CN" altLang="en-US" sz="1600" b="1">
                <a:latin typeface="微软雅黑" panose="020B0503020204020204" pitchFamily="34" charset="-122"/>
                <a:ea typeface="微软雅黑" panose="020B0503020204020204" pitchFamily="34" charset="-122"/>
              </a:rPr>
              <a:t>    建设工程发承包，必须在招标文件、合同中明确计价中的风险内容及其范围，不得采用无限风险、所有风险或类似语句规定计价中的风险内容及其范围。</a:t>
            </a:r>
            <a:endParaRPr lang="zh-CN" altLang="en-US" sz="1600" b="1">
              <a:latin typeface="微软雅黑" panose="020B0503020204020204" pitchFamily="34" charset="-122"/>
              <a:ea typeface="微软雅黑" panose="020B0503020204020204" pitchFamily="34" charset="-122"/>
              <a:sym typeface="Gill Sans" pitchFamily="-84" charset="0"/>
            </a:endParaRPr>
          </a:p>
        </p:txBody>
      </p:sp>
      <p:sp>
        <p:nvSpPr>
          <p:cNvPr id="9" name="文本框 5"/>
          <p:cNvSpPr txBox="1">
            <a:spLocks noChangeArrowheads="1"/>
          </p:cNvSpPr>
          <p:nvPr/>
        </p:nvSpPr>
        <p:spPr bwMode="auto">
          <a:xfrm>
            <a:off x="1489626" y="148452"/>
            <a:ext cx="9214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anose="020B0503020204020204" pitchFamily="34" charset="-122"/>
                <a:ea typeface="微软雅黑" panose="020B0503020204020204" pitchFamily="34" charset="-122"/>
              </a:rPr>
              <a:t>二、现行建设法规否定价格包含原则，提倡合理风险分担</a:t>
            </a:r>
          </a:p>
        </p:txBody>
      </p:sp>
    </p:spTree>
    <p:extLst>
      <p:ext uri="{BB962C8B-B14F-4D97-AF65-F5344CB8AC3E}">
        <p14:creationId xmlns:p14="http://schemas.microsoft.com/office/powerpoint/2010/main" val="992512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fade">
                                      <p:cBhvr>
                                        <p:cTn id="10" dur="500"/>
                                        <p:tgtEl>
                                          <p:spTgt spid="184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fade">
                                      <p:cBhvr>
                                        <p:cTn id="13" dur="500"/>
                                        <p:tgtEl>
                                          <p:spTgt spid="184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fade">
                                      <p:cBhvr>
                                        <p:cTn id="1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animBg="1"/>
      <p:bldP spid="184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368298" y="3631956"/>
            <a:ext cx="1904666" cy="703523"/>
          </a:xfrm>
          <a:custGeom>
            <a:avLst/>
            <a:gdLst>
              <a:gd name="connsiteX0" fmla="*/ 0 w 1617482"/>
              <a:gd name="connsiteY0" fmla="*/ 80874 h 808741"/>
              <a:gd name="connsiteX1" fmla="*/ 80874 w 1617482"/>
              <a:gd name="connsiteY1" fmla="*/ 0 h 808741"/>
              <a:gd name="connsiteX2" fmla="*/ 1536608 w 1617482"/>
              <a:gd name="connsiteY2" fmla="*/ 0 h 808741"/>
              <a:gd name="connsiteX3" fmla="*/ 1617482 w 1617482"/>
              <a:gd name="connsiteY3" fmla="*/ 80874 h 808741"/>
              <a:gd name="connsiteX4" fmla="*/ 1617482 w 1617482"/>
              <a:gd name="connsiteY4" fmla="*/ 727867 h 808741"/>
              <a:gd name="connsiteX5" fmla="*/ 1536608 w 1617482"/>
              <a:gd name="connsiteY5" fmla="*/ 808741 h 808741"/>
              <a:gd name="connsiteX6" fmla="*/ 80874 w 1617482"/>
              <a:gd name="connsiteY6" fmla="*/ 808741 h 808741"/>
              <a:gd name="connsiteX7" fmla="*/ 0 w 1617482"/>
              <a:gd name="connsiteY7" fmla="*/ 727867 h 808741"/>
              <a:gd name="connsiteX8" fmla="*/ 0 w 1617482"/>
              <a:gd name="connsiteY8" fmla="*/ 80874 h 8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482" h="808741">
                <a:moveTo>
                  <a:pt x="0" y="80874"/>
                </a:moveTo>
                <a:cubicBezTo>
                  <a:pt x="0" y="36209"/>
                  <a:pt x="36209" y="0"/>
                  <a:pt x="80874" y="0"/>
                </a:cubicBezTo>
                <a:lnTo>
                  <a:pt x="1536608" y="0"/>
                </a:lnTo>
                <a:cubicBezTo>
                  <a:pt x="1581273" y="0"/>
                  <a:pt x="1617482" y="36209"/>
                  <a:pt x="1617482" y="80874"/>
                </a:cubicBezTo>
                <a:lnTo>
                  <a:pt x="1617482" y="727867"/>
                </a:lnTo>
                <a:cubicBezTo>
                  <a:pt x="1617482" y="772532"/>
                  <a:pt x="1581273" y="808741"/>
                  <a:pt x="1536608" y="808741"/>
                </a:cubicBezTo>
                <a:lnTo>
                  <a:pt x="80874" y="808741"/>
                </a:lnTo>
                <a:cubicBezTo>
                  <a:pt x="36209" y="808741"/>
                  <a:pt x="0" y="772532"/>
                  <a:pt x="0" y="727867"/>
                </a:cubicBezTo>
                <a:lnTo>
                  <a:pt x="0" y="80874"/>
                </a:lnTo>
                <a:close/>
              </a:path>
            </a:pathLst>
          </a:custGeom>
          <a:no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8927" tIns="38927" rIns="38927" bIns="38927" spcCol="1270" anchor="ctr"/>
          <a:lstStyle/>
          <a:p>
            <a:pPr algn="ctr" defTabSz="1066800" eaLnBrk="1" fontAlgn="auto" hangingPunct="1">
              <a:lnSpc>
                <a:spcPct val="90000"/>
              </a:lnSpc>
              <a:spcBef>
                <a:spcPts val="0"/>
              </a:spcBef>
              <a:spcAft>
                <a:spcPct val="35000"/>
              </a:spcAft>
              <a:defRPr/>
            </a:pPr>
            <a:r>
              <a:rPr lang="zh-CN" altLang="en-US" sz="2400" b="1" dirty="0">
                <a:solidFill>
                  <a:schemeClr val="tx1"/>
                </a:solidFill>
                <a:latin typeface="微软雅黑" pitchFamily="34" charset="-122"/>
              </a:rPr>
              <a:t>调价因素</a:t>
            </a:r>
          </a:p>
        </p:txBody>
      </p:sp>
      <p:grpSp>
        <p:nvGrpSpPr>
          <p:cNvPr id="3" name="组合 24"/>
          <p:cNvGrpSpPr>
            <a:grpSpLocks/>
          </p:cNvGrpSpPr>
          <p:nvPr/>
        </p:nvGrpSpPr>
        <p:grpSpPr bwMode="auto">
          <a:xfrm>
            <a:off x="3328925" y="2151154"/>
            <a:ext cx="2671020" cy="3201099"/>
            <a:chOff x="1654175" y="1315243"/>
            <a:chExt cx="2268737" cy="4042312"/>
          </a:xfrm>
          <a:noFill/>
        </p:grpSpPr>
        <p:sp>
          <p:nvSpPr>
            <p:cNvPr id="4" name="任意多边形 3"/>
            <p:cNvSpPr/>
            <p:nvPr/>
          </p:nvSpPr>
          <p:spPr>
            <a:xfrm>
              <a:off x="2305107" y="1315243"/>
              <a:ext cx="1617805" cy="808114"/>
            </a:xfrm>
            <a:custGeom>
              <a:avLst/>
              <a:gdLst>
                <a:gd name="connsiteX0" fmla="*/ 0 w 1617482"/>
                <a:gd name="connsiteY0" fmla="*/ 80874 h 808741"/>
                <a:gd name="connsiteX1" fmla="*/ 80874 w 1617482"/>
                <a:gd name="connsiteY1" fmla="*/ 0 h 808741"/>
                <a:gd name="connsiteX2" fmla="*/ 1536608 w 1617482"/>
                <a:gd name="connsiteY2" fmla="*/ 0 h 808741"/>
                <a:gd name="connsiteX3" fmla="*/ 1617482 w 1617482"/>
                <a:gd name="connsiteY3" fmla="*/ 80874 h 808741"/>
                <a:gd name="connsiteX4" fmla="*/ 1617482 w 1617482"/>
                <a:gd name="connsiteY4" fmla="*/ 727867 h 808741"/>
                <a:gd name="connsiteX5" fmla="*/ 1536608 w 1617482"/>
                <a:gd name="connsiteY5" fmla="*/ 808741 h 808741"/>
                <a:gd name="connsiteX6" fmla="*/ 80874 w 1617482"/>
                <a:gd name="connsiteY6" fmla="*/ 808741 h 808741"/>
                <a:gd name="connsiteX7" fmla="*/ 0 w 1617482"/>
                <a:gd name="connsiteY7" fmla="*/ 727867 h 808741"/>
                <a:gd name="connsiteX8" fmla="*/ 0 w 1617482"/>
                <a:gd name="connsiteY8" fmla="*/ 80874 h 8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482" h="808741">
                  <a:moveTo>
                    <a:pt x="0" y="80874"/>
                  </a:moveTo>
                  <a:cubicBezTo>
                    <a:pt x="0" y="36209"/>
                    <a:pt x="36209" y="0"/>
                    <a:pt x="80874" y="0"/>
                  </a:cubicBezTo>
                  <a:lnTo>
                    <a:pt x="1536608" y="0"/>
                  </a:lnTo>
                  <a:cubicBezTo>
                    <a:pt x="1581273" y="0"/>
                    <a:pt x="1617482" y="36209"/>
                    <a:pt x="1617482" y="80874"/>
                  </a:cubicBezTo>
                  <a:lnTo>
                    <a:pt x="1617482" y="727867"/>
                  </a:lnTo>
                  <a:cubicBezTo>
                    <a:pt x="1617482" y="772532"/>
                    <a:pt x="1581273" y="808741"/>
                    <a:pt x="1536608" y="808741"/>
                  </a:cubicBezTo>
                  <a:lnTo>
                    <a:pt x="80874" y="808741"/>
                  </a:lnTo>
                  <a:cubicBezTo>
                    <a:pt x="36209" y="808741"/>
                    <a:pt x="0" y="772532"/>
                    <a:pt x="0" y="727867"/>
                  </a:cubicBezTo>
                  <a:lnTo>
                    <a:pt x="0" y="80874"/>
                  </a:lnTo>
                  <a:close/>
                </a:path>
              </a:pathLst>
            </a:custGeom>
            <a:gr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8927" tIns="38927" rIns="38927" bIns="38927" spcCol="1270" anchor="ctr"/>
            <a:lstStyle/>
            <a:p>
              <a:pPr algn="ctr" defTabSz="1066800" eaLnBrk="1" fontAlgn="auto" hangingPunct="1">
                <a:lnSpc>
                  <a:spcPct val="90000"/>
                </a:lnSpc>
                <a:spcBef>
                  <a:spcPts val="0"/>
                </a:spcBef>
                <a:spcAft>
                  <a:spcPct val="35000"/>
                </a:spcAft>
                <a:defRPr/>
              </a:pPr>
              <a:r>
                <a:rPr lang="zh-CN" altLang="en-US" sz="2400" b="1" dirty="0">
                  <a:solidFill>
                    <a:schemeClr val="accent6">
                      <a:lumMod val="75000"/>
                    </a:schemeClr>
                  </a:solidFill>
                  <a:latin typeface="微软雅黑" pitchFamily="34" charset="-122"/>
                </a:rPr>
                <a:t>风险因素</a:t>
              </a:r>
            </a:p>
          </p:txBody>
        </p:sp>
        <p:sp>
          <p:nvSpPr>
            <p:cNvPr id="5" name="任意多边形 4"/>
            <p:cNvSpPr/>
            <p:nvPr/>
          </p:nvSpPr>
          <p:spPr>
            <a:xfrm>
              <a:off x="2305107" y="4549442"/>
              <a:ext cx="1617805" cy="808113"/>
            </a:xfrm>
            <a:custGeom>
              <a:avLst/>
              <a:gdLst>
                <a:gd name="connsiteX0" fmla="*/ 0 w 1617482"/>
                <a:gd name="connsiteY0" fmla="*/ 80874 h 808741"/>
                <a:gd name="connsiteX1" fmla="*/ 80874 w 1617482"/>
                <a:gd name="connsiteY1" fmla="*/ 0 h 808741"/>
                <a:gd name="connsiteX2" fmla="*/ 1536608 w 1617482"/>
                <a:gd name="connsiteY2" fmla="*/ 0 h 808741"/>
                <a:gd name="connsiteX3" fmla="*/ 1617482 w 1617482"/>
                <a:gd name="connsiteY3" fmla="*/ 80874 h 808741"/>
                <a:gd name="connsiteX4" fmla="*/ 1617482 w 1617482"/>
                <a:gd name="connsiteY4" fmla="*/ 727867 h 808741"/>
                <a:gd name="connsiteX5" fmla="*/ 1536608 w 1617482"/>
                <a:gd name="connsiteY5" fmla="*/ 808741 h 808741"/>
                <a:gd name="connsiteX6" fmla="*/ 80874 w 1617482"/>
                <a:gd name="connsiteY6" fmla="*/ 808741 h 808741"/>
                <a:gd name="connsiteX7" fmla="*/ 0 w 1617482"/>
                <a:gd name="connsiteY7" fmla="*/ 727867 h 808741"/>
                <a:gd name="connsiteX8" fmla="*/ 0 w 1617482"/>
                <a:gd name="connsiteY8" fmla="*/ 80874 h 8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482" h="808741">
                  <a:moveTo>
                    <a:pt x="0" y="80874"/>
                  </a:moveTo>
                  <a:cubicBezTo>
                    <a:pt x="0" y="36209"/>
                    <a:pt x="36209" y="0"/>
                    <a:pt x="80874" y="0"/>
                  </a:cubicBezTo>
                  <a:lnTo>
                    <a:pt x="1536608" y="0"/>
                  </a:lnTo>
                  <a:cubicBezTo>
                    <a:pt x="1581273" y="0"/>
                    <a:pt x="1617482" y="36209"/>
                    <a:pt x="1617482" y="80874"/>
                  </a:cubicBezTo>
                  <a:lnTo>
                    <a:pt x="1617482" y="727867"/>
                  </a:lnTo>
                  <a:cubicBezTo>
                    <a:pt x="1617482" y="772532"/>
                    <a:pt x="1581273" y="808741"/>
                    <a:pt x="1536608" y="808741"/>
                  </a:cubicBezTo>
                  <a:lnTo>
                    <a:pt x="80874" y="808741"/>
                  </a:lnTo>
                  <a:cubicBezTo>
                    <a:pt x="36209" y="808741"/>
                    <a:pt x="0" y="772532"/>
                    <a:pt x="0" y="727867"/>
                  </a:cubicBezTo>
                  <a:lnTo>
                    <a:pt x="0" y="80874"/>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8927" tIns="38927" rIns="38927" bIns="38927" spcCol="1270" anchor="ctr"/>
            <a:lstStyle/>
            <a:p>
              <a:pPr algn="ctr" defTabSz="1066800" eaLnBrk="1" fontAlgn="auto" hangingPunct="1">
                <a:lnSpc>
                  <a:spcPct val="90000"/>
                </a:lnSpc>
                <a:spcBef>
                  <a:spcPts val="0"/>
                </a:spcBef>
                <a:spcAft>
                  <a:spcPct val="35000"/>
                </a:spcAft>
                <a:defRPr/>
              </a:pPr>
              <a:r>
                <a:rPr lang="zh-CN" altLang="en-US" sz="2400" b="1" dirty="0">
                  <a:solidFill>
                    <a:schemeClr val="tx1"/>
                  </a:solidFill>
                  <a:latin typeface="微软雅黑" pitchFamily="34" charset="-122"/>
                </a:rPr>
                <a:t>非风险因素</a:t>
              </a:r>
              <a:endParaRPr lang="en-US" altLang="zh-CN" sz="2400" b="1" dirty="0">
                <a:solidFill>
                  <a:schemeClr val="tx1"/>
                </a:solidFill>
                <a:latin typeface="微软雅黑" pitchFamily="34" charset="-122"/>
              </a:endParaRPr>
            </a:p>
          </p:txBody>
        </p:sp>
        <p:cxnSp>
          <p:nvCxnSpPr>
            <p:cNvPr id="6" name="直接连接符 2"/>
            <p:cNvCxnSpPr>
              <a:cxnSpLocks noChangeShapeType="1"/>
            </p:cNvCxnSpPr>
            <p:nvPr/>
          </p:nvCxnSpPr>
          <p:spPr bwMode="auto">
            <a:xfrm>
              <a:off x="1654175" y="3672994"/>
              <a:ext cx="325467" cy="0"/>
            </a:xfrm>
            <a:prstGeom prst="line">
              <a:avLst/>
            </a:prstGeom>
            <a:grpFill/>
            <a:ln w="25400" algn="ctr">
              <a:solidFill>
                <a:schemeClr val="tx1"/>
              </a:solidFill>
              <a:round/>
              <a:headEnd/>
              <a:tailEnd/>
            </a:ln>
            <a:extLst/>
          </p:spPr>
        </p:cxnSp>
        <p:cxnSp>
          <p:nvCxnSpPr>
            <p:cNvPr id="7" name="直接连接符 6"/>
            <p:cNvCxnSpPr>
              <a:cxnSpLocks noChangeShapeType="1"/>
            </p:cNvCxnSpPr>
            <p:nvPr/>
          </p:nvCxnSpPr>
          <p:spPr bwMode="auto">
            <a:xfrm flipV="1">
              <a:off x="1979642" y="1718522"/>
              <a:ext cx="0" cy="1935420"/>
            </a:xfrm>
            <a:prstGeom prst="line">
              <a:avLst/>
            </a:prstGeom>
            <a:grpFill/>
            <a:ln w="25400" algn="ctr">
              <a:solidFill>
                <a:schemeClr val="tx1"/>
              </a:solidFill>
              <a:round/>
              <a:headEnd/>
              <a:tailEnd/>
            </a:ln>
            <a:extLst/>
          </p:spPr>
        </p:cxnSp>
        <p:cxnSp>
          <p:nvCxnSpPr>
            <p:cNvPr id="8" name="直接连接符 45"/>
            <p:cNvCxnSpPr>
              <a:cxnSpLocks noChangeShapeType="1"/>
            </p:cNvCxnSpPr>
            <p:nvPr/>
          </p:nvCxnSpPr>
          <p:spPr bwMode="auto">
            <a:xfrm>
              <a:off x="1979642" y="1707408"/>
              <a:ext cx="325466" cy="0"/>
            </a:xfrm>
            <a:prstGeom prst="line">
              <a:avLst/>
            </a:prstGeom>
            <a:grpFill/>
            <a:ln w="25400" algn="ctr">
              <a:solidFill>
                <a:schemeClr val="tx1"/>
              </a:solidFill>
              <a:round/>
              <a:headEnd/>
              <a:tailEnd/>
            </a:ln>
            <a:extLst/>
          </p:spPr>
        </p:cxnSp>
        <p:cxnSp>
          <p:nvCxnSpPr>
            <p:cNvPr id="9" name="直接连接符 46"/>
            <p:cNvCxnSpPr>
              <a:cxnSpLocks noChangeShapeType="1"/>
            </p:cNvCxnSpPr>
            <p:nvPr/>
          </p:nvCxnSpPr>
          <p:spPr bwMode="auto">
            <a:xfrm flipV="1">
              <a:off x="1979642" y="3653942"/>
              <a:ext cx="0" cy="1287633"/>
            </a:xfrm>
            <a:prstGeom prst="line">
              <a:avLst/>
            </a:prstGeom>
            <a:grpFill/>
            <a:ln w="25400" algn="ctr">
              <a:solidFill>
                <a:schemeClr val="tx1"/>
              </a:solidFill>
              <a:round/>
              <a:headEnd/>
              <a:tailEnd/>
            </a:ln>
            <a:extLst/>
          </p:spPr>
        </p:cxnSp>
        <p:cxnSp>
          <p:nvCxnSpPr>
            <p:cNvPr id="10" name="直接连接符 47"/>
            <p:cNvCxnSpPr>
              <a:cxnSpLocks noChangeShapeType="1"/>
            </p:cNvCxnSpPr>
            <p:nvPr/>
          </p:nvCxnSpPr>
          <p:spPr bwMode="auto">
            <a:xfrm>
              <a:off x="1979642" y="4941575"/>
              <a:ext cx="325466" cy="0"/>
            </a:xfrm>
            <a:prstGeom prst="line">
              <a:avLst/>
            </a:prstGeom>
            <a:grpFill/>
            <a:ln w="25400" algn="ctr">
              <a:solidFill>
                <a:schemeClr val="tx1"/>
              </a:solidFill>
              <a:round/>
              <a:headEnd/>
              <a:tailEnd/>
            </a:ln>
            <a:extLst/>
          </p:spPr>
        </p:cxnSp>
      </p:grpSp>
      <p:grpSp>
        <p:nvGrpSpPr>
          <p:cNvPr id="11" name="组合 25"/>
          <p:cNvGrpSpPr>
            <a:grpSpLocks/>
          </p:cNvGrpSpPr>
          <p:nvPr/>
        </p:nvGrpSpPr>
        <p:grpSpPr bwMode="auto">
          <a:xfrm>
            <a:off x="5976810" y="1678664"/>
            <a:ext cx="5594374" cy="4295775"/>
            <a:chOff x="3922911" y="566244"/>
            <a:chExt cx="4750512" cy="5682156"/>
          </a:xfrm>
          <a:noFill/>
        </p:grpSpPr>
        <p:sp>
          <p:nvSpPr>
            <p:cNvPr id="12" name="任意多边形 11"/>
            <p:cNvSpPr/>
            <p:nvPr/>
          </p:nvSpPr>
          <p:spPr>
            <a:xfrm>
              <a:off x="4626044" y="566244"/>
              <a:ext cx="3402972" cy="462543"/>
            </a:xfrm>
            <a:custGeom>
              <a:avLst/>
              <a:gdLst>
                <a:gd name="connsiteX0" fmla="*/ 0 w 4568224"/>
                <a:gd name="connsiteY0" fmla="*/ 46197 h 461969"/>
                <a:gd name="connsiteX1" fmla="*/ 46197 w 4568224"/>
                <a:gd name="connsiteY1" fmla="*/ 0 h 461969"/>
                <a:gd name="connsiteX2" fmla="*/ 4522027 w 4568224"/>
                <a:gd name="connsiteY2" fmla="*/ 0 h 461969"/>
                <a:gd name="connsiteX3" fmla="*/ 4568224 w 4568224"/>
                <a:gd name="connsiteY3" fmla="*/ 46197 h 461969"/>
                <a:gd name="connsiteX4" fmla="*/ 4568224 w 4568224"/>
                <a:gd name="connsiteY4" fmla="*/ 415772 h 461969"/>
                <a:gd name="connsiteX5" fmla="*/ 4522027 w 4568224"/>
                <a:gd name="connsiteY5" fmla="*/ 461969 h 461969"/>
                <a:gd name="connsiteX6" fmla="*/ 46197 w 4568224"/>
                <a:gd name="connsiteY6" fmla="*/ 461969 h 461969"/>
                <a:gd name="connsiteX7" fmla="*/ 0 w 4568224"/>
                <a:gd name="connsiteY7" fmla="*/ 415772 h 461969"/>
                <a:gd name="connsiteX8" fmla="*/ 0 w 4568224"/>
                <a:gd name="connsiteY8" fmla="*/ 46197 h 46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224" h="461969">
                  <a:moveTo>
                    <a:pt x="0" y="46197"/>
                  </a:moveTo>
                  <a:cubicBezTo>
                    <a:pt x="0" y="20683"/>
                    <a:pt x="20683" y="0"/>
                    <a:pt x="46197" y="0"/>
                  </a:cubicBezTo>
                  <a:lnTo>
                    <a:pt x="4522027" y="0"/>
                  </a:lnTo>
                  <a:cubicBezTo>
                    <a:pt x="4547541" y="0"/>
                    <a:pt x="4568224" y="20683"/>
                    <a:pt x="4568224" y="46197"/>
                  </a:cubicBezTo>
                  <a:lnTo>
                    <a:pt x="4568224" y="415772"/>
                  </a:lnTo>
                  <a:cubicBezTo>
                    <a:pt x="4568224" y="441286"/>
                    <a:pt x="4547541" y="461969"/>
                    <a:pt x="4522027" y="461969"/>
                  </a:cubicBezTo>
                  <a:lnTo>
                    <a:pt x="46197" y="461969"/>
                  </a:lnTo>
                  <a:cubicBezTo>
                    <a:pt x="20683" y="461969"/>
                    <a:pt x="0" y="441286"/>
                    <a:pt x="0" y="415772"/>
                  </a:cubicBezTo>
                  <a:lnTo>
                    <a:pt x="0" y="46197"/>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961" tIns="24961" rIns="24961" bIns="24961" spcCol="1270" anchor="ctr"/>
            <a:lstStyle/>
            <a:p>
              <a:pPr algn="ctr" defTabSz="800100" eaLnBrk="1" fontAlgn="auto" hangingPunct="1">
                <a:lnSpc>
                  <a:spcPct val="90000"/>
                </a:lnSpc>
                <a:spcBef>
                  <a:spcPts val="0"/>
                </a:spcBef>
                <a:spcAft>
                  <a:spcPct val="35000"/>
                </a:spcAft>
                <a:defRPr/>
              </a:pPr>
              <a:r>
                <a:rPr lang="zh-CN" altLang="en-US" b="1" dirty="0">
                  <a:solidFill>
                    <a:schemeClr val="tx1"/>
                  </a:solidFill>
                  <a:latin typeface="微软雅黑" pitchFamily="34" charset="-122"/>
                </a:rPr>
                <a:t>发包人完全承担的外部风险</a:t>
              </a:r>
            </a:p>
          </p:txBody>
        </p:sp>
        <p:sp>
          <p:nvSpPr>
            <p:cNvPr id="13" name="任意多边形 12"/>
            <p:cNvSpPr/>
            <p:nvPr/>
          </p:nvSpPr>
          <p:spPr>
            <a:xfrm>
              <a:off x="4626044" y="1418202"/>
              <a:ext cx="3402972" cy="524703"/>
            </a:xfrm>
            <a:custGeom>
              <a:avLst/>
              <a:gdLst>
                <a:gd name="connsiteX0" fmla="*/ 0 w 4541956"/>
                <a:gd name="connsiteY0" fmla="*/ 52464 h 524638"/>
                <a:gd name="connsiteX1" fmla="*/ 52464 w 4541956"/>
                <a:gd name="connsiteY1" fmla="*/ 0 h 524638"/>
                <a:gd name="connsiteX2" fmla="*/ 4489492 w 4541956"/>
                <a:gd name="connsiteY2" fmla="*/ 0 h 524638"/>
                <a:gd name="connsiteX3" fmla="*/ 4541956 w 4541956"/>
                <a:gd name="connsiteY3" fmla="*/ 52464 h 524638"/>
                <a:gd name="connsiteX4" fmla="*/ 4541956 w 4541956"/>
                <a:gd name="connsiteY4" fmla="*/ 472174 h 524638"/>
                <a:gd name="connsiteX5" fmla="*/ 4489492 w 4541956"/>
                <a:gd name="connsiteY5" fmla="*/ 524638 h 524638"/>
                <a:gd name="connsiteX6" fmla="*/ 52464 w 4541956"/>
                <a:gd name="connsiteY6" fmla="*/ 524638 h 524638"/>
                <a:gd name="connsiteX7" fmla="*/ 0 w 4541956"/>
                <a:gd name="connsiteY7" fmla="*/ 472174 h 524638"/>
                <a:gd name="connsiteX8" fmla="*/ 0 w 4541956"/>
                <a:gd name="connsiteY8" fmla="*/ 52464 h 52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956" h="524638">
                  <a:moveTo>
                    <a:pt x="0" y="52464"/>
                  </a:moveTo>
                  <a:cubicBezTo>
                    <a:pt x="0" y="23489"/>
                    <a:pt x="23489" y="0"/>
                    <a:pt x="52464" y="0"/>
                  </a:cubicBezTo>
                  <a:lnTo>
                    <a:pt x="4489492" y="0"/>
                  </a:lnTo>
                  <a:cubicBezTo>
                    <a:pt x="4518467" y="0"/>
                    <a:pt x="4541956" y="23489"/>
                    <a:pt x="4541956" y="52464"/>
                  </a:cubicBezTo>
                  <a:lnTo>
                    <a:pt x="4541956" y="472174"/>
                  </a:lnTo>
                  <a:cubicBezTo>
                    <a:pt x="4541956" y="501149"/>
                    <a:pt x="4518467" y="524638"/>
                    <a:pt x="4489492" y="524638"/>
                  </a:cubicBezTo>
                  <a:lnTo>
                    <a:pt x="52464" y="524638"/>
                  </a:lnTo>
                  <a:cubicBezTo>
                    <a:pt x="23489" y="524638"/>
                    <a:pt x="0" y="501149"/>
                    <a:pt x="0" y="472174"/>
                  </a:cubicBezTo>
                  <a:lnTo>
                    <a:pt x="0" y="52464"/>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6796" tIns="26796" rIns="26796" bIns="26796" anchor="ctr"/>
            <a:lstStyle/>
            <a:p>
              <a:pPr algn="ctr" defTabSz="800100" eaLnBrk="1" hangingPunct="1">
                <a:lnSpc>
                  <a:spcPct val="90000"/>
                </a:lnSpc>
                <a:spcAft>
                  <a:spcPct val="35000"/>
                </a:spcAft>
                <a:defRPr/>
              </a:pPr>
              <a:r>
                <a:rPr lang="zh-CN" altLang="en-US" b="1" dirty="0">
                  <a:solidFill>
                    <a:schemeClr val="tx1"/>
                  </a:solidFill>
                  <a:latin typeface="微软雅黑" pitchFamily="34" charset="-122"/>
                  <a:cs typeface="Times New Roman" pitchFamily="18" charset="0"/>
                </a:rPr>
                <a:t>发包人完全承担的内部风险</a:t>
              </a:r>
              <a:endParaRPr lang="zh-CN" altLang="en-US" dirty="0">
                <a:solidFill>
                  <a:schemeClr val="tx1"/>
                </a:solidFill>
                <a:cs typeface="Times New Roman" pitchFamily="18" charset="0"/>
              </a:endParaRPr>
            </a:p>
          </p:txBody>
        </p:sp>
        <p:sp>
          <p:nvSpPr>
            <p:cNvPr id="14" name="任意多边形 13"/>
            <p:cNvSpPr/>
            <p:nvPr/>
          </p:nvSpPr>
          <p:spPr>
            <a:xfrm>
              <a:off x="4626044" y="2248221"/>
              <a:ext cx="3402972" cy="484482"/>
            </a:xfrm>
            <a:custGeom>
              <a:avLst/>
              <a:gdLst>
                <a:gd name="connsiteX0" fmla="*/ 0 w 4541956"/>
                <a:gd name="connsiteY0" fmla="*/ 48650 h 486498"/>
                <a:gd name="connsiteX1" fmla="*/ 48650 w 4541956"/>
                <a:gd name="connsiteY1" fmla="*/ 0 h 486498"/>
                <a:gd name="connsiteX2" fmla="*/ 4493306 w 4541956"/>
                <a:gd name="connsiteY2" fmla="*/ 0 h 486498"/>
                <a:gd name="connsiteX3" fmla="*/ 4541956 w 4541956"/>
                <a:gd name="connsiteY3" fmla="*/ 48650 h 486498"/>
                <a:gd name="connsiteX4" fmla="*/ 4541956 w 4541956"/>
                <a:gd name="connsiteY4" fmla="*/ 437848 h 486498"/>
                <a:gd name="connsiteX5" fmla="*/ 4493306 w 4541956"/>
                <a:gd name="connsiteY5" fmla="*/ 486498 h 486498"/>
                <a:gd name="connsiteX6" fmla="*/ 48650 w 4541956"/>
                <a:gd name="connsiteY6" fmla="*/ 486498 h 486498"/>
                <a:gd name="connsiteX7" fmla="*/ 0 w 4541956"/>
                <a:gd name="connsiteY7" fmla="*/ 437848 h 486498"/>
                <a:gd name="connsiteX8" fmla="*/ 0 w 4541956"/>
                <a:gd name="connsiteY8" fmla="*/ 48650 h 4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956" h="486498">
                  <a:moveTo>
                    <a:pt x="0" y="48650"/>
                  </a:moveTo>
                  <a:cubicBezTo>
                    <a:pt x="0" y="21781"/>
                    <a:pt x="21781" y="0"/>
                    <a:pt x="48650" y="0"/>
                  </a:cubicBezTo>
                  <a:lnTo>
                    <a:pt x="4493306" y="0"/>
                  </a:lnTo>
                  <a:cubicBezTo>
                    <a:pt x="4520175" y="0"/>
                    <a:pt x="4541956" y="21781"/>
                    <a:pt x="4541956" y="48650"/>
                  </a:cubicBezTo>
                  <a:lnTo>
                    <a:pt x="4541956" y="437848"/>
                  </a:lnTo>
                  <a:cubicBezTo>
                    <a:pt x="4541956" y="464717"/>
                    <a:pt x="4520175" y="486498"/>
                    <a:pt x="4493306" y="486498"/>
                  </a:cubicBezTo>
                  <a:lnTo>
                    <a:pt x="48650" y="486498"/>
                  </a:lnTo>
                  <a:cubicBezTo>
                    <a:pt x="21781" y="486498"/>
                    <a:pt x="0" y="464717"/>
                    <a:pt x="0" y="437848"/>
                  </a:cubicBezTo>
                  <a:lnTo>
                    <a:pt x="0" y="48650"/>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5679" tIns="25679" rIns="25679" bIns="25679" spcCol="1270" anchor="ctr"/>
            <a:lstStyle/>
            <a:p>
              <a:pPr algn="ctr" defTabSz="800100" eaLnBrk="1" fontAlgn="auto" hangingPunct="1">
                <a:lnSpc>
                  <a:spcPct val="90000"/>
                </a:lnSpc>
                <a:spcBef>
                  <a:spcPts val="0"/>
                </a:spcBef>
                <a:spcAft>
                  <a:spcPct val="35000"/>
                </a:spcAft>
                <a:defRPr/>
              </a:pPr>
              <a:r>
                <a:rPr lang="zh-CN" altLang="en-US" b="1" dirty="0">
                  <a:solidFill>
                    <a:schemeClr val="tx1"/>
                  </a:solidFill>
                  <a:latin typeface="微软雅黑" pitchFamily="34" charset="-122"/>
                  <a:cs typeface="Times New Roman" pitchFamily="18" charset="0"/>
                </a:rPr>
                <a:t>发包人与承包人共同承担的风险</a:t>
              </a:r>
              <a:endParaRPr lang="zh-CN" altLang="en-US" dirty="0">
                <a:solidFill>
                  <a:schemeClr val="tx1"/>
                </a:solidFill>
                <a:latin typeface="微软雅黑" pitchFamily="34" charset="-122"/>
              </a:endParaRPr>
            </a:p>
          </p:txBody>
        </p:sp>
        <p:sp>
          <p:nvSpPr>
            <p:cNvPr id="15" name="任意多边形 14"/>
            <p:cNvSpPr/>
            <p:nvPr/>
          </p:nvSpPr>
          <p:spPr>
            <a:xfrm>
              <a:off x="4626044" y="3672416"/>
              <a:ext cx="4047379" cy="442433"/>
            </a:xfrm>
            <a:custGeom>
              <a:avLst/>
              <a:gdLst>
                <a:gd name="connsiteX0" fmla="*/ 0 w 4543201"/>
                <a:gd name="connsiteY0" fmla="*/ 44176 h 441758"/>
                <a:gd name="connsiteX1" fmla="*/ 44176 w 4543201"/>
                <a:gd name="connsiteY1" fmla="*/ 0 h 441758"/>
                <a:gd name="connsiteX2" fmla="*/ 4499025 w 4543201"/>
                <a:gd name="connsiteY2" fmla="*/ 0 h 441758"/>
                <a:gd name="connsiteX3" fmla="*/ 4543201 w 4543201"/>
                <a:gd name="connsiteY3" fmla="*/ 44176 h 441758"/>
                <a:gd name="connsiteX4" fmla="*/ 4543201 w 4543201"/>
                <a:gd name="connsiteY4" fmla="*/ 397582 h 441758"/>
                <a:gd name="connsiteX5" fmla="*/ 4499025 w 4543201"/>
                <a:gd name="connsiteY5" fmla="*/ 441758 h 441758"/>
                <a:gd name="connsiteX6" fmla="*/ 44176 w 4543201"/>
                <a:gd name="connsiteY6" fmla="*/ 441758 h 441758"/>
                <a:gd name="connsiteX7" fmla="*/ 0 w 4543201"/>
                <a:gd name="connsiteY7" fmla="*/ 397582 h 441758"/>
                <a:gd name="connsiteX8" fmla="*/ 0 w 4543201"/>
                <a:gd name="connsiteY8" fmla="*/ 44176 h 44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3201" h="441758">
                  <a:moveTo>
                    <a:pt x="0" y="44176"/>
                  </a:moveTo>
                  <a:cubicBezTo>
                    <a:pt x="0" y="19778"/>
                    <a:pt x="19778" y="0"/>
                    <a:pt x="44176" y="0"/>
                  </a:cubicBezTo>
                  <a:lnTo>
                    <a:pt x="4499025" y="0"/>
                  </a:lnTo>
                  <a:cubicBezTo>
                    <a:pt x="4523423" y="0"/>
                    <a:pt x="4543201" y="19778"/>
                    <a:pt x="4543201" y="44176"/>
                  </a:cubicBezTo>
                  <a:lnTo>
                    <a:pt x="4543201" y="397582"/>
                  </a:lnTo>
                  <a:cubicBezTo>
                    <a:pt x="4543201" y="421980"/>
                    <a:pt x="4523423" y="441758"/>
                    <a:pt x="4499025" y="441758"/>
                  </a:cubicBezTo>
                  <a:lnTo>
                    <a:pt x="44176" y="441758"/>
                  </a:lnTo>
                  <a:cubicBezTo>
                    <a:pt x="19778" y="441758"/>
                    <a:pt x="0" y="421980"/>
                    <a:pt x="0" y="397582"/>
                  </a:cubicBezTo>
                  <a:lnTo>
                    <a:pt x="0" y="44176"/>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369" tIns="24369" rIns="24369" bIns="24369" spcCol="1270" anchor="ctr"/>
            <a:lstStyle/>
            <a:p>
              <a:pPr algn="ctr" defTabSz="800100" eaLnBrk="1" fontAlgn="auto" hangingPunct="1">
                <a:lnSpc>
                  <a:spcPct val="90000"/>
                </a:lnSpc>
                <a:spcBef>
                  <a:spcPts val="0"/>
                </a:spcBef>
                <a:spcAft>
                  <a:spcPct val="35000"/>
                </a:spcAft>
                <a:defRPr/>
              </a:pPr>
              <a:r>
                <a:rPr lang="zh-CN" altLang="en-US" b="1" dirty="0">
                  <a:solidFill>
                    <a:schemeClr val="tx1"/>
                  </a:solidFill>
                  <a:latin typeface="微软雅黑" pitchFamily="34" charset="-122"/>
                </a:rPr>
                <a:t>索赔类（提前竣工、误期赔偿、索赔）</a:t>
              </a:r>
              <a:endParaRPr lang="zh-CN" altLang="en-US" dirty="0">
                <a:solidFill>
                  <a:schemeClr val="tx1"/>
                </a:solidFill>
              </a:endParaRPr>
            </a:p>
          </p:txBody>
        </p:sp>
        <p:sp>
          <p:nvSpPr>
            <p:cNvPr id="16" name="任意多边形 15"/>
            <p:cNvSpPr/>
            <p:nvPr/>
          </p:nvSpPr>
          <p:spPr>
            <a:xfrm>
              <a:off x="4640329" y="4356176"/>
              <a:ext cx="4033094" cy="411354"/>
            </a:xfrm>
            <a:custGeom>
              <a:avLst/>
              <a:gdLst>
                <a:gd name="connsiteX0" fmla="*/ 0 w 4541956"/>
                <a:gd name="connsiteY0" fmla="*/ 41089 h 410889"/>
                <a:gd name="connsiteX1" fmla="*/ 41089 w 4541956"/>
                <a:gd name="connsiteY1" fmla="*/ 0 h 410889"/>
                <a:gd name="connsiteX2" fmla="*/ 4500867 w 4541956"/>
                <a:gd name="connsiteY2" fmla="*/ 0 h 410889"/>
                <a:gd name="connsiteX3" fmla="*/ 4541956 w 4541956"/>
                <a:gd name="connsiteY3" fmla="*/ 41089 h 410889"/>
                <a:gd name="connsiteX4" fmla="*/ 4541956 w 4541956"/>
                <a:gd name="connsiteY4" fmla="*/ 369800 h 410889"/>
                <a:gd name="connsiteX5" fmla="*/ 4500867 w 4541956"/>
                <a:gd name="connsiteY5" fmla="*/ 410889 h 410889"/>
                <a:gd name="connsiteX6" fmla="*/ 41089 w 4541956"/>
                <a:gd name="connsiteY6" fmla="*/ 410889 h 410889"/>
                <a:gd name="connsiteX7" fmla="*/ 0 w 4541956"/>
                <a:gd name="connsiteY7" fmla="*/ 369800 h 410889"/>
                <a:gd name="connsiteX8" fmla="*/ 0 w 4541956"/>
                <a:gd name="connsiteY8" fmla="*/ 41089 h 41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956" h="410889">
                  <a:moveTo>
                    <a:pt x="0" y="41089"/>
                  </a:moveTo>
                  <a:cubicBezTo>
                    <a:pt x="0" y="18396"/>
                    <a:pt x="18396" y="0"/>
                    <a:pt x="41089" y="0"/>
                  </a:cubicBezTo>
                  <a:lnTo>
                    <a:pt x="4500867" y="0"/>
                  </a:lnTo>
                  <a:cubicBezTo>
                    <a:pt x="4523560" y="0"/>
                    <a:pt x="4541956" y="18396"/>
                    <a:pt x="4541956" y="41089"/>
                  </a:cubicBezTo>
                  <a:lnTo>
                    <a:pt x="4541956" y="369800"/>
                  </a:lnTo>
                  <a:cubicBezTo>
                    <a:pt x="4541956" y="392493"/>
                    <a:pt x="4523560" y="410889"/>
                    <a:pt x="4500867" y="410889"/>
                  </a:cubicBezTo>
                  <a:lnTo>
                    <a:pt x="41089" y="410889"/>
                  </a:lnTo>
                  <a:cubicBezTo>
                    <a:pt x="18396" y="410889"/>
                    <a:pt x="0" y="392493"/>
                    <a:pt x="0" y="369800"/>
                  </a:cubicBezTo>
                  <a:lnTo>
                    <a:pt x="0" y="41089"/>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100" tIns="24100" rIns="24100" bIns="24100" spcCol="1270" anchor="ctr"/>
            <a:lstStyle/>
            <a:p>
              <a:pPr algn="ctr" defTabSz="844550" eaLnBrk="1" fontAlgn="auto" hangingPunct="1">
                <a:lnSpc>
                  <a:spcPct val="90000"/>
                </a:lnSpc>
                <a:spcBef>
                  <a:spcPts val="0"/>
                </a:spcBef>
                <a:spcAft>
                  <a:spcPct val="35000"/>
                </a:spcAft>
                <a:defRPr/>
              </a:pPr>
              <a:r>
                <a:rPr lang="zh-CN" altLang="en-US" sz="1900" b="1" dirty="0">
                  <a:solidFill>
                    <a:schemeClr val="tx1"/>
                  </a:solidFill>
                  <a:latin typeface="微软雅黑" pitchFamily="34" charset="-122"/>
                </a:rPr>
                <a:t>现场签证</a:t>
              </a:r>
              <a:endParaRPr lang="zh-CN" altLang="en-US" sz="1900" dirty="0">
                <a:solidFill>
                  <a:schemeClr val="tx1"/>
                </a:solidFill>
              </a:endParaRPr>
            </a:p>
          </p:txBody>
        </p:sp>
        <p:sp>
          <p:nvSpPr>
            <p:cNvPr id="17" name="任意多边形 16"/>
            <p:cNvSpPr/>
            <p:nvPr/>
          </p:nvSpPr>
          <p:spPr>
            <a:xfrm>
              <a:off x="4626044" y="5069188"/>
              <a:ext cx="4047379" cy="424151"/>
            </a:xfrm>
            <a:custGeom>
              <a:avLst/>
              <a:gdLst>
                <a:gd name="connsiteX0" fmla="*/ 0 w 4541956"/>
                <a:gd name="connsiteY0" fmla="*/ 42376 h 423764"/>
                <a:gd name="connsiteX1" fmla="*/ 42376 w 4541956"/>
                <a:gd name="connsiteY1" fmla="*/ 0 h 423764"/>
                <a:gd name="connsiteX2" fmla="*/ 4499580 w 4541956"/>
                <a:gd name="connsiteY2" fmla="*/ 0 h 423764"/>
                <a:gd name="connsiteX3" fmla="*/ 4541956 w 4541956"/>
                <a:gd name="connsiteY3" fmla="*/ 42376 h 423764"/>
                <a:gd name="connsiteX4" fmla="*/ 4541956 w 4541956"/>
                <a:gd name="connsiteY4" fmla="*/ 381388 h 423764"/>
                <a:gd name="connsiteX5" fmla="*/ 4499580 w 4541956"/>
                <a:gd name="connsiteY5" fmla="*/ 423764 h 423764"/>
                <a:gd name="connsiteX6" fmla="*/ 42376 w 4541956"/>
                <a:gd name="connsiteY6" fmla="*/ 423764 h 423764"/>
                <a:gd name="connsiteX7" fmla="*/ 0 w 4541956"/>
                <a:gd name="connsiteY7" fmla="*/ 381388 h 423764"/>
                <a:gd name="connsiteX8" fmla="*/ 0 w 4541956"/>
                <a:gd name="connsiteY8" fmla="*/ 42376 h 4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1956" h="423764">
                  <a:moveTo>
                    <a:pt x="0" y="42376"/>
                  </a:moveTo>
                  <a:cubicBezTo>
                    <a:pt x="0" y="18972"/>
                    <a:pt x="18972" y="0"/>
                    <a:pt x="42376" y="0"/>
                  </a:cubicBezTo>
                  <a:lnTo>
                    <a:pt x="4499580" y="0"/>
                  </a:lnTo>
                  <a:cubicBezTo>
                    <a:pt x="4522984" y="0"/>
                    <a:pt x="4541956" y="18972"/>
                    <a:pt x="4541956" y="42376"/>
                  </a:cubicBezTo>
                  <a:lnTo>
                    <a:pt x="4541956" y="381388"/>
                  </a:lnTo>
                  <a:cubicBezTo>
                    <a:pt x="4541956" y="404792"/>
                    <a:pt x="4522984" y="423764"/>
                    <a:pt x="4499580" y="423764"/>
                  </a:cubicBezTo>
                  <a:lnTo>
                    <a:pt x="42376" y="423764"/>
                  </a:lnTo>
                  <a:cubicBezTo>
                    <a:pt x="18972" y="423764"/>
                    <a:pt x="0" y="404792"/>
                    <a:pt x="0" y="381388"/>
                  </a:cubicBezTo>
                  <a:lnTo>
                    <a:pt x="0" y="42376"/>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3842" tIns="23842" rIns="23842" bIns="23842" spcCol="1270" anchor="ctr"/>
            <a:lstStyle/>
            <a:p>
              <a:pPr algn="ctr" defTabSz="800100" eaLnBrk="1" fontAlgn="auto" hangingPunct="1">
                <a:lnSpc>
                  <a:spcPct val="90000"/>
                </a:lnSpc>
                <a:spcBef>
                  <a:spcPts val="0"/>
                </a:spcBef>
                <a:spcAft>
                  <a:spcPct val="35000"/>
                </a:spcAft>
                <a:defRPr/>
              </a:pPr>
              <a:r>
                <a:rPr lang="zh-CN" altLang="en-US" b="1" dirty="0">
                  <a:solidFill>
                    <a:schemeClr val="tx1"/>
                  </a:solidFill>
                  <a:latin typeface="微软雅黑" pitchFamily="34" charset="-122"/>
                </a:rPr>
                <a:t>计日工</a:t>
              </a:r>
              <a:endParaRPr lang="zh-CN" altLang="en-US" dirty="0">
                <a:solidFill>
                  <a:schemeClr val="tx1"/>
                </a:solidFill>
              </a:endParaRPr>
            </a:p>
          </p:txBody>
        </p:sp>
        <p:sp>
          <p:nvSpPr>
            <p:cNvPr id="18" name="任意多边形 17"/>
            <p:cNvSpPr/>
            <p:nvPr/>
          </p:nvSpPr>
          <p:spPr>
            <a:xfrm>
              <a:off x="4626044" y="5756604"/>
              <a:ext cx="4047379" cy="491796"/>
            </a:xfrm>
            <a:custGeom>
              <a:avLst/>
              <a:gdLst>
                <a:gd name="connsiteX0" fmla="*/ 0 w 4568224"/>
                <a:gd name="connsiteY0" fmla="*/ 49156 h 491561"/>
                <a:gd name="connsiteX1" fmla="*/ 49156 w 4568224"/>
                <a:gd name="connsiteY1" fmla="*/ 0 h 491561"/>
                <a:gd name="connsiteX2" fmla="*/ 4519068 w 4568224"/>
                <a:gd name="connsiteY2" fmla="*/ 0 h 491561"/>
                <a:gd name="connsiteX3" fmla="*/ 4568224 w 4568224"/>
                <a:gd name="connsiteY3" fmla="*/ 49156 h 491561"/>
                <a:gd name="connsiteX4" fmla="*/ 4568224 w 4568224"/>
                <a:gd name="connsiteY4" fmla="*/ 442405 h 491561"/>
                <a:gd name="connsiteX5" fmla="*/ 4519068 w 4568224"/>
                <a:gd name="connsiteY5" fmla="*/ 491561 h 491561"/>
                <a:gd name="connsiteX6" fmla="*/ 49156 w 4568224"/>
                <a:gd name="connsiteY6" fmla="*/ 491561 h 491561"/>
                <a:gd name="connsiteX7" fmla="*/ 0 w 4568224"/>
                <a:gd name="connsiteY7" fmla="*/ 442405 h 491561"/>
                <a:gd name="connsiteX8" fmla="*/ 0 w 4568224"/>
                <a:gd name="connsiteY8" fmla="*/ 49156 h 49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224" h="491561">
                  <a:moveTo>
                    <a:pt x="0" y="49156"/>
                  </a:moveTo>
                  <a:cubicBezTo>
                    <a:pt x="0" y="22008"/>
                    <a:pt x="22008" y="0"/>
                    <a:pt x="49156" y="0"/>
                  </a:cubicBezTo>
                  <a:lnTo>
                    <a:pt x="4519068" y="0"/>
                  </a:lnTo>
                  <a:cubicBezTo>
                    <a:pt x="4546216" y="0"/>
                    <a:pt x="4568224" y="22008"/>
                    <a:pt x="4568224" y="49156"/>
                  </a:cubicBezTo>
                  <a:lnTo>
                    <a:pt x="4568224" y="442405"/>
                  </a:lnTo>
                  <a:cubicBezTo>
                    <a:pt x="4568224" y="469553"/>
                    <a:pt x="4546216" y="491561"/>
                    <a:pt x="4519068" y="491561"/>
                  </a:cubicBezTo>
                  <a:lnTo>
                    <a:pt x="49156" y="491561"/>
                  </a:lnTo>
                  <a:cubicBezTo>
                    <a:pt x="22008" y="491561"/>
                    <a:pt x="0" y="469553"/>
                    <a:pt x="0" y="442405"/>
                  </a:cubicBezTo>
                  <a:lnTo>
                    <a:pt x="0" y="49156"/>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5827" tIns="25827" rIns="25827" bIns="25827" spcCol="1270" anchor="ctr"/>
            <a:lstStyle/>
            <a:p>
              <a:pPr algn="ctr" defTabSz="800100" eaLnBrk="1" fontAlgn="auto" hangingPunct="1">
                <a:lnSpc>
                  <a:spcPct val="90000"/>
                </a:lnSpc>
                <a:spcBef>
                  <a:spcPts val="0"/>
                </a:spcBef>
                <a:spcAft>
                  <a:spcPct val="35000"/>
                </a:spcAft>
                <a:defRPr/>
              </a:pPr>
              <a:r>
                <a:rPr lang="zh-CN" altLang="en-US" b="1" dirty="0">
                  <a:solidFill>
                    <a:schemeClr val="tx1"/>
                  </a:solidFill>
                  <a:latin typeface="微软雅黑" pitchFamily="34" charset="-122"/>
                </a:rPr>
                <a:t>暂估价和暂列金额</a:t>
              </a:r>
              <a:endParaRPr lang="zh-CN" altLang="en-US" dirty="0">
                <a:solidFill>
                  <a:schemeClr val="tx1"/>
                </a:solidFill>
                <a:latin typeface="微软雅黑" pitchFamily="34" charset="-122"/>
              </a:endParaRPr>
            </a:p>
          </p:txBody>
        </p:sp>
        <p:cxnSp>
          <p:nvCxnSpPr>
            <p:cNvPr id="19" name="直接连接符 48"/>
            <p:cNvCxnSpPr>
              <a:cxnSpLocks noChangeShapeType="1"/>
            </p:cNvCxnSpPr>
            <p:nvPr/>
          </p:nvCxnSpPr>
          <p:spPr bwMode="auto">
            <a:xfrm>
              <a:off x="3924498" y="1691880"/>
              <a:ext cx="325378" cy="0"/>
            </a:xfrm>
            <a:prstGeom prst="line">
              <a:avLst/>
            </a:prstGeom>
            <a:grpFill/>
            <a:ln w="25400" algn="ctr">
              <a:solidFill>
                <a:schemeClr val="tx1"/>
              </a:solidFill>
              <a:round/>
              <a:headEnd/>
              <a:tailEnd/>
            </a:ln>
            <a:extLst/>
          </p:spPr>
        </p:cxnSp>
        <p:cxnSp>
          <p:nvCxnSpPr>
            <p:cNvPr id="20" name="直接连接符 49"/>
            <p:cNvCxnSpPr>
              <a:cxnSpLocks noChangeShapeType="1"/>
            </p:cNvCxnSpPr>
            <p:nvPr/>
          </p:nvCxnSpPr>
          <p:spPr bwMode="auto">
            <a:xfrm flipH="1" flipV="1">
              <a:off x="4249876" y="767874"/>
              <a:ext cx="0" cy="903365"/>
            </a:xfrm>
            <a:prstGeom prst="line">
              <a:avLst/>
            </a:prstGeom>
            <a:grpFill/>
            <a:ln w="25400" algn="ctr">
              <a:solidFill>
                <a:schemeClr val="tx1"/>
              </a:solidFill>
              <a:round/>
              <a:headEnd/>
              <a:tailEnd/>
            </a:ln>
            <a:extLst/>
          </p:spPr>
        </p:cxnSp>
        <p:cxnSp>
          <p:nvCxnSpPr>
            <p:cNvPr id="21" name="直接连接符 50"/>
            <p:cNvCxnSpPr>
              <a:cxnSpLocks noChangeShapeType="1"/>
            </p:cNvCxnSpPr>
            <p:nvPr/>
          </p:nvCxnSpPr>
          <p:spPr bwMode="auto">
            <a:xfrm>
              <a:off x="4270509" y="1691880"/>
              <a:ext cx="325378" cy="0"/>
            </a:xfrm>
            <a:prstGeom prst="line">
              <a:avLst/>
            </a:prstGeom>
            <a:grpFill/>
            <a:ln w="25400" algn="ctr">
              <a:solidFill>
                <a:schemeClr val="tx1"/>
              </a:solidFill>
              <a:round/>
              <a:headEnd/>
              <a:tailEnd/>
            </a:ln>
            <a:extLst/>
          </p:spPr>
        </p:cxnSp>
        <p:cxnSp>
          <p:nvCxnSpPr>
            <p:cNvPr id="22" name="直接连接符 51"/>
            <p:cNvCxnSpPr>
              <a:cxnSpLocks noChangeShapeType="1"/>
            </p:cNvCxnSpPr>
            <p:nvPr/>
          </p:nvCxnSpPr>
          <p:spPr bwMode="auto">
            <a:xfrm flipV="1">
              <a:off x="4249876" y="1671240"/>
              <a:ext cx="0" cy="822396"/>
            </a:xfrm>
            <a:prstGeom prst="line">
              <a:avLst/>
            </a:prstGeom>
            <a:grpFill/>
            <a:ln w="25400" algn="ctr">
              <a:solidFill>
                <a:schemeClr val="tx1"/>
              </a:solidFill>
              <a:round/>
              <a:headEnd/>
              <a:tailEnd/>
            </a:ln>
            <a:extLst/>
          </p:spPr>
        </p:cxnSp>
        <p:cxnSp>
          <p:nvCxnSpPr>
            <p:cNvPr id="23" name="直接连接符 52"/>
            <p:cNvCxnSpPr>
              <a:cxnSpLocks noChangeShapeType="1"/>
            </p:cNvCxnSpPr>
            <p:nvPr/>
          </p:nvCxnSpPr>
          <p:spPr bwMode="auto">
            <a:xfrm>
              <a:off x="4249876" y="767874"/>
              <a:ext cx="376168" cy="0"/>
            </a:xfrm>
            <a:prstGeom prst="line">
              <a:avLst/>
            </a:prstGeom>
            <a:grpFill/>
            <a:ln w="25400" algn="ctr">
              <a:solidFill>
                <a:schemeClr val="tx1"/>
              </a:solidFill>
              <a:round/>
              <a:headEnd/>
              <a:tailEnd/>
            </a:ln>
            <a:extLst/>
          </p:spPr>
        </p:cxnSp>
        <p:cxnSp>
          <p:nvCxnSpPr>
            <p:cNvPr id="24" name="直接连接符 58"/>
            <p:cNvCxnSpPr>
              <a:cxnSpLocks noChangeShapeType="1"/>
            </p:cNvCxnSpPr>
            <p:nvPr/>
          </p:nvCxnSpPr>
          <p:spPr bwMode="auto">
            <a:xfrm>
              <a:off x="4249876" y="2493636"/>
              <a:ext cx="376168" cy="0"/>
            </a:xfrm>
            <a:prstGeom prst="line">
              <a:avLst/>
            </a:prstGeom>
            <a:grpFill/>
            <a:ln w="25400" algn="ctr">
              <a:solidFill>
                <a:schemeClr val="tx1"/>
              </a:solidFill>
              <a:round/>
              <a:headEnd/>
              <a:tailEnd/>
            </a:ln>
            <a:extLst/>
          </p:spPr>
        </p:cxnSp>
        <p:cxnSp>
          <p:nvCxnSpPr>
            <p:cNvPr id="25" name="直接连接符 59"/>
            <p:cNvCxnSpPr>
              <a:cxnSpLocks noChangeShapeType="1"/>
            </p:cNvCxnSpPr>
            <p:nvPr/>
          </p:nvCxnSpPr>
          <p:spPr bwMode="auto">
            <a:xfrm>
              <a:off x="4249876" y="3933624"/>
              <a:ext cx="376168" cy="0"/>
            </a:xfrm>
            <a:prstGeom prst="line">
              <a:avLst/>
            </a:prstGeom>
            <a:grpFill/>
            <a:ln w="25400" algn="ctr">
              <a:solidFill>
                <a:schemeClr val="tx1"/>
              </a:solidFill>
              <a:round/>
              <a:headEnd/>
              <a:tailEnd/>
            </a:ln>
            <a:extLst/>
          </p:spPr>
        </p:cxnSp>
        <p:cxnSp>
          <p:nvCxnSpPr>
            <p:cNvPr id="26" name="直接连接符 60"/>
            <p:cNvCxnSpPr>
              <a:cxnSpLocks noChangeShapeType="1"/>
            </p:cNvCxnSpPr>
            <p:nvPr/>
          </p:nvCxnSpPr>
          <p:spPr bwMode="auto">
            <a:xfrm>
              <a:off x="4249876" y="4590906"/>
              <a:ext cx="376168" cy="0"/>
            </a:xfrm>
            <a:prstGeom prst="line">
              <a:avLst/>
            </a:prstGeom>
            <a:grpFill/>
            <a:ln w="25400" algn="ctr">
              <a:solidFill>
                <a:schemeClr val="tx1"/>
              </a:solidFill>
              <a:round/>
              <a:headEnd/>
              <a:tailEnd/>
            </a:ln>
            <a:extLst/>
          </p:spPr>
        </p:cxnSp>
        <p:cxnSp>
          <p:nvCxnSpPr>
            <p:cNvPr id="27" name="直接连接符 61"/>
            <p:cNvCxnSpPr>
              <a:cxnSpLocks noChangeShapeType="1"/>
            </p:cNvCxnSpPr>
            <p:nvPr/>
          </p:nvCxnSpPr>
          <p:spPr bwMode="auto">
            <a:xfrm>
              <a:off x="4249876" y="5229137"/>
              <a:ext cx="376168" cy="0"/>
            </a:xfrm>
            <a:prstGeom prst="line">
              <a:avLst/>
            </a:prstGeom>
            <a:grpFill/>
            <a:ln w="25400" algn="ctr">
              <a:solidFill>
                <a:schemeClr val="tx1"/>
              </a:solidFill>
              <a:round/>
              <a:headEnd/>
              <a:tailEnd/>
            </a:ln>
            <a:extLst/>
          </p:spPr>
        </p:cxnSp>
        <p:cxnSp>
          <p:nvCxnSpPr>
            <p:cNvPr id="28" name="直接连接符 62"/>
            <p:cNvCxnSpPr>
              <a:cxnSpLocks noChangeShapeType="1"/>
            </p:cNvCxnSpPr>
            <p:nvPr/>
          </p:nvCxnSpPr>
          <p:spPr bwMode="auto">
            <a:xfrm>
              <a:off x="4265748" y="6021367"/>
              <a:ext cx="374581" cy="0"/>
            </a:xfrm>
            <a:prstGeom prst="line">
              <a:avLst/>
            </a:prstGeom>
            <a:grpFill/>
            <a:ln w="25400" algn="ctr">
              <a:solidFill>
                <a:schemeClr val="tx1"/>
              </a:solidFill>
              <a:round/>
              <a:headEnd/>
              <a:tailEnd/>
            </a:ln>
            <a:extLst/>
          </p:spPr>
        </p:cxnSp>
        <p:cxnSp>
          <p:nvCxnSpPr>
            <p:cNvPr id="29" name="直接连接符 63"/>
            <p:cNvCxnSpPr>
              <a:cxnSpLocks noChangeShapeType="1"/>
            </p:cNvCxnSpPr>
            <p:nvPr/>
          </p:nvCxnSpPr>
          <p:spPr bwMode="auto">
            <a:xfrm flipV="1">
              <a:off x="4249876" y="3912984"/>
              <a:ext cx="15872" cy="2108383"/>
            </a:xfrm>
            <a:prstGeom prst="line">
              <a:avLst/>
            </a:prstGeom>
            <a:grpFill/>
            <a:ln w="25400" algn="ctr">
              <a:solidFill>
                <a:schemeClr val="tx1"/>
              </a:solidFill>
              <a:round/>
              <a:headEnd/>
              <a:tailEnd/>
            </a:ln>
            <a:extLst/>
          </p:spPr>
        </p:cxnSp>
        <p:cxnSp>
          <p:nvCxnSpPr>
            <p:cNvPr id="30" name="直接连接符 64"/>
            <p:cNvCxnSpPr>
              <a:cxnSpLocks noChangeShapeType="1"/>
            </p:cNvCxnSpPr>
            <p:nvPr/>
          </p:nvCxnSpPr>
          <p:spPr bwMode="auto">
            <a:xfrm>
              <a:off x="3922911" y="4941774"/>
              <a:ext cx="325377" cy="0"/>
            </a:xfrm>
            <a:prstGeom prst="line">
              <a:avLst/>
            </a:prstGeom>
            <a:grpFill/>
            <a:ln w="25400" algn="ctr">
              <a:solidFill>
                <a:schemeClr val="tx1"/>
              </a:solidFill>
              <a:round/>
              <a:headEnd/>
              <a:tailEnd/>
            </a:ln>
            <a:extLst/>
          </p:spPr>
        </p:cxnSp>
      </p:grpSp>
      <p:sp>
        <p:nvSpPr>
          <p:cNvPr id="31" name="椭圆形标注 33"/>
          <p:cNvSpPr>
            <a:spLocks noChangeArrowheads="1"/>
          </p:cNvSpPr>
          <p:nvPr/>
        </p:nvSpPr>
        <p:spPr bwMode="auto">
          <a:xfrm>
            <a:off x="2078575" y="3058445"/>
            <a:ext cx="1194389" cy="439529"/>
          </a:xfrm>
          <a:prstGeom prst="wedgeEllipseCallout">
            <a:avLst>
              <a:gd name="adj1" fmla="val -41036"/>
              <a:gd name="adj2" fmla="val 79837"/>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14</a:t>
            </a:r>
            <a:r>
              <a:rPr lang="zh-CN" altLang="en-US">
                <a:latin typeface="微软雅黑" pitchFamily="34" charset="-122"/>
                <a:ea typeface="微软雅黑" pitchFamily="34" charset="-122"/>
                <a:sym typeface="Gill Sans"/>
              </a:rPr>
              <a:t>个</a:t>
            </a:r>
          </a:p>
        </p:txBody>
      </p:sp>
      <p:sp>
        <p:nvSpPr>
          <p:cNvPr id="32" name="椭圆形标注 78"/>
          <p:cNvSpPr>
            <a:spLocks noChangeArrowheads="1"/>
          </p:cNvSpPr>
          <p:nvPr/>
        </p:nvSpPr>
        <p:spPr bwMode="auto">
          <a:xfrm>
            <a:off x="4820508" y="1556542"/>
            <a:ext cx="1061679" cy="438147"/>
          </a:xfrm>
          <a:prstGeom prst="wedgeEllipseCallout">
            <a:avLst>
              <a:gd name="adj1" fmla="val -35188"/>
              <a:gd name="adj2" fmla="val 76993"/>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9</a:t>
            </a:r>
            <a:r>
              <a:rPr lang="zh-CN" altLang="en-US">
                <a:latin typeface="微软雅黑" pitchFamily="34" charset="-122"/>
                <a:ea typeface="微软雅黑" pitchFamily="34" charset="-122"/>
                <a:sym typeface="Gill Sans"/>
              </a:rPr>
              <a:t>个</a:t>
            </a:r>
          </a:p>
        </p:txBody>
      </p:sp>
      <p:sp>
        <p:nvSpPr>
          <p:cNvPr id="33" name="椭圆形标注 79"/>
          <p:cNvSpPr>
            <a:spLocks noChangeArrowheads="1"/>
          </p:cNvSpPr>
          <p:nvPr/>
        </p:nvSpPr>
        <p:spPr bwMode="auto">
          <a:xfrm>
            <a:off x="4835462" y="4116427"/>
            <a:ext cx="1046725" cy="438147"/>
          </a:xfrm>
          <a:prstGeom prst="wedgeEllipseCallout">
            <a:avLst>
              <a:gd name="adj1" fmla="val -34179"/>
              <a:gd name="adj2" fmla="val 74094"/>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5</a:t>
            </a:r>
            <a:r>
              <a:rPr lang="zh-CN" altLang="en-US">
                <a:latin typeface="微软雅黑" pitchFamily="34" charset="-122"/>
                <a:ea typeface="微软雅黑" pitchFamily="34" charset="-122"/>
                <a:sym typeface="Gill Sans"/>
              </a:rPr>
              <a:t>个</a:t>
            </a:r>
          </a:p>
        </p:txBody>
      </p:sp>
      <p:sp>
        <p:nvSpPr>
          <p:cNvPr id="34" name="椭圆形标注 80"/>
          <p:cNvSpPr>
            <a:spLocks noChangeArrowheads="1"/>
          </p:cNvSpPr>
          <p:nvPr/>
        </p:nvSpPr>
        <p:spPr bwMode="auto">
          <a:xfrm>
            <a:off x="10687077" y="1239135"/>
            <a:ext cx="1194389" cy="439529"/>
          </a:xfrm>
          <a:prstGeom prst="wedgeEllipseCallout">
            <a:avLst>
              <a:gd name="adj1" fmla="val -36630"/>
              <a:gd name="adj2" fmla="val 76947"/>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3</a:t>
            </a:r>
            <a:r>
              <a:rPr lang="zh-CN" altLang="en-US">
                <a:latin typeface="微软雅黑" pitchFamily="34" charset="-122"/>
                <a:ea typeface="微软雅黑" pitchFamily="34" charset="-122"/>
                <a:sym typeface="Gill Sans"/>
              </a:rPr>
              <a:t>个</a:t>
            </a:r>
          </a:p>
        </p:txBody>
      </p:sp>
      <p:sp>
        <p:nvSpPr>
          <p:cNvPr id="35" name="椭圆形标注 81"/>
          <p:cNvSpPr>
            <a:spLocks noChangeArrowheads="1"/>
          </p:cNvSpPr>
          <p:nvPr/>
        </p:nvSpPr>
        <p:spPr bwMode="auto">
          <a:xfrm>
            <a:off x="10712133" y="1964606"/>
            <a:ext cx="1194389" cy="439529"/>
          </a:xfrm>
          <a:prstGeom prst="wedgeEllipseCallout">
            <a:avLst>
              <a:gd name="adj1" fmla="val -42099"/>
              <a:gd name="adj2" fmla="val 68279"/>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4</a:t>
            </a:r>
            <a:r>
              <a:rPr lang="zh-CN" altLang="en-US">
                <a:latin typeface="微软雅黑" pitchFamily="34" charset="-122"/>
                <a:ea typeface="微软雅黑" pitchFamily="34" charset="-122"/>
                <a:sym typeface="Gill Sans"/>
              </a:rPr>
              <a:t>个</a:t>
            </a:r>
          </a:p>
        </p:txBody>
      </p:sp>
      <p:sp>
        <p:nvSpPr>
          <p:cNvPr id="36" name="椭圆形标注 82"/>
          <p:cNvSpPr>
            <a:spLocks noChangeArrowheads="1"/>
          </p:cNvSpPr>
          <p:nvPr/>
        </p:nvSpPr>
        <p:spPr bwMode="auto">
          <a:xfrm>
            <a:off x="10745535" y="2638246"/>
            <a:ext cx="1194388" cy="438147"/>
          </a:xfrm>
          <a:prstGeom prst="wedgeEllipseCallout">
            <a:avLst>
              <a:gd name="adj1" fmla="val -46352"/>
              <a:gd name="adj2" fmla="val 76993"/>
            </a:avLst>
          </a:prstGeom>
          <a:noFill/>
          <a:ln w="9525">
            <a:solidFill>
              <a:srgbClr val="000000"/>
            </a:solidFill>
            <a:miter lim="800000"/>
            <a:headEnd/>
            <a:tailEnd/>
          </a:ln>
        </p:spPr>
        <p:txBody>
          <a:bodyPr/>
          <a:lstStyle/>
          <a:p>
            <a:pPr algn="ctr" eaLnBrk="1" hangingPunct="1"/>
            <a:r>
              <a:rPr lang="en-US" altLang="zh-CN">
                <a:latin typeface="微软雅黑" pitchFamily="34" charset="-122"/>
                <a:ea typeface="微软雅黑" pitchFamily="34" charset="-122"/>
                <a:sym typeface="Gill Sans"/>
              </a:rPr>
              <a:t>2</a:t>
            </a:r>
            <a:r>
              <a:rPr lang="zh-CN" altLang="en-US">
                <a:latin typeface="微软雅黑" pitchFamily="34" charset="-122"/>
                <a:ea typeface="微软雅黑" pitchFamily="34" charset="-122"/>
                <a:sym typeface="Gill Sans"/>
              </a:rPr>
              <a:t>个</a:t>
            </a:r>
          </a:p>
        </p:txBody>
      </p:sp>
      <p:sp>
        <p:nvSpPr>
          <p:cNvPr id="37" name="矩形 8"/>
          <p:cNvSpPr>
            <a:spLocks noChangeArrowheads="1"/>
          </p:cNvSpPr>
          <p:nvPr/>
        </p:nvSpPr>
        <p:spPr bwMode="auto">
          <a:xfrm>
            <a:off x="340192" y="1136105"/>
            <a:ext cx="5601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itchFamily="34" charset="-122"/>
                <a:ea typeface="微软雅黑" pitchFamily="34" charset="-122"/>
              </a:rPr>
              <a:t>（三）</a:t>
            </a: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清单计价规范</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提倡合理风险分担</a:t>
            </a:r>
          </a:p>
        </p:txBody>
      </p:sp>
      <p:sp>
        <p:nvSpPr>
          <p:cNvPr id="38" name="文本框 5"/>
          <p:cNvSpPr txBox="1">
            <a:spLocks noChangeArrowheads="1"/>
          </p:cNvSpPr>
          <p:nvPr/>
        </p:nvSpPr>
        <p:spPr bwMode="auto">
          <a:xfrm>
            <a:off x="1489626" y="148452"/>
            <a:ext cx="9214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itchFamily="34" charset="-122"/>
                <a:ea typeface="微软雅黑" pitchFamily="34" charset="-122"/>
              </a:rPr>
              <a:t>二、现行建设法规否定价格包含原则，提倡合理风险分担</a:t>
            </a:r>
          </a:p>
        </p:txBody>
      </p:sp>
    </p:spTree>
    <p:extLst>
      <p:ext uri="{BB962C8B-B14F-4D97-AF65-F5344CB8AC3E}">
        <p14:creationId xmlns:p14="http://schemas.microsoft.com/office/powerpoint/2010/main" val="41187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8"/>
          <p:cNvSpPr>
            <a:spLocks noChangeArrowheads="1"/>
          </p:cNvSpPr>
          <p:nvPr/>
        </p:nvSpPr>
        <p:spPr bwMode="auto">
          <a:xfrm>
            <a:off x="340192" y="1136105"/>
            <a:ext cx="5601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itchFamily="34" charset="-122"/>
                <a:ea typeface="微软雅黑" pitchFamily="34" charset="-122"/>
              </a:rPr>
              <a:t>（三）</a:t>
            </a:r>
            <a:r>
              <a:rPr lang="en-US" altLang="zh-CN" sz="2000" b="1" dirty="0">
                <a:latin typeface="微软雅黑" pitchFamily="34" charset="-122"/>
                <a:ea typeface="微软雅黑" pitchFamily="34" charset="-122"/>
              </a:rPr>
              <a:t>13《</a:t>
            </a:r>
            <a:r>
              <a:rPr lang="zh-CN" altLang="en-US" sz="2000" b="1" dirty="0">
                <a:latin typeface="微软雅黑" pitchFamily="34" charset="-122"/>
                <a:ea typeface="微软雅黑" pitchFamily="34" charset="-122"/>
              </a:rPr>
              <a:t>清单计价规范</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提倡合理风险分担</a:t>
            </a:r>
          </a:p>
        </p:txBody>
      </p:sp>
      <p:sp>
        <p:nvSpPr>
          <p:cNvPr id="38" name="文本框 5"/>
          <p:cNvSpPr txBox="1">
            <a:spLocks noChangeArrowheads="1"/>
          </p:cNvSpPr>
          <p:nvPr/>
        </p:nvSpPr>
        <p:spPr bwMode="auto">
          <a:xfrm>
            <a:off x="1489626" y="148452"/>
            <a:ext cx="9214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itchFamily="34" charset="-122"/>
                <a:ea typeface="微软雅黑" pitchFamily="34" charset="-122"/>
              </a:rPr>
              <a:t>二、现行建设法规否定价格包含原则，提倡合理风险分担</a:t>
            </a:r>
          </a:p>
        </p:txBody>
      </p:sp>
      <p:sp>
        <p:nvSpPr>
          <p:cNvPr id="39" name="任意多边形 2"/>
          <p:cNvSpPr>
            <a:spLocks noChangeArrowheads="1"/>
          </p:cNvSpPr>
          <p:nvPr/>
        </p:nvSpPr>
        <p:spPr bwMode="auto">
          <a:xfrm>
            <a:off x="2713133" y="3295970"/>
            <a:ext cx="1196975" cy="538163"/>
          </a:xfrm>
          <a:custGeom>
            <a:avLst/>
            <a:gdLst>
              <a:gd name="T0" fmla="*/ 0 w 1197121"/>
              <a:gd name="T1" fmla="*/ 52420 h 538996"/>
              <a:gd name="T2" fmla="*/ 53774 w 1197121"/>
              <a:gd name="T3" fmla="*/ 0 h 538996"/>
              <a:gd name="T4" fmla="*/ 1140719 w 1197121"/>
              <a:gd name="T5" fmla="*/ 0 h 538996"/>
              <a:gd name="T6" fmla="*/ 1194493 w 1197121"/>
              <a:gd name="T7" fmla="*/ 52420 h 538996"/>
              <a:gd name="T8" fmla="*/ 1194493 w 1197121"/>
              <a:gd name="T9" fmla="*/ 471777 h 538996"/>
              <a:gd name="T10" fmla="*/ 1140719 w 1197121"/>
              <a:gd name="T11" fmla="*/ 524198 h 538996"/>
              <a:gd name="T12" fmla="*/ 53774 w 1197121"/>
              <a:gd name="T13" fmla="*/ 524198 h 538996"/>
              <a:gd name="T14" fmla="*/ 0 w 1197121"/>
              <a:gd name="T15" fmla="*/ 471777 h 538996"/>
              <a:gd name="T16" fmla="*/ 0 w 1197121"/>
              <a:gd name="T17" fmla="*/ 52420 h 5389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7121"/>
              <a:gd name="T28" fmla="*/ 0 h 538996"/>
              <a:gd name="T29" fmla="*/ 1197121 w 1197121"/>
              <a:gd name="T30" fmla="*/ 538996 h 5389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7121" h="538996">
                <a:moveTo>
                  <a:pt x="0" y="53900"/>
                </a:moveTo>
                <a:cubicBezTo>
                  <a:pt x="0" y="24132"/>
                  <a:pt x="24132" y="0"/>
                  <a:pt x="53900" y="0"/>
                </a:cubicBezTo>
                <a:lnTo>
                  <a:pt x="1143221" y="0"/>
                </a:lnTo>
                <a:cubicBezTo>
                  <a:pt x="1172989" y="0"/>
                  <a:pt x="1197121" y="24132"/>
                  <a:pt x="1197121" y="53900"/>
                </a:cubicBezTo>
                <a:lnTo>
                  <a:pt x="1197121" y="485096"/>
                </a:lnTo>
                <a:cubicBezTo>
                  <a:pt x="1197121" y="514864"/>
                  <a:pt x="1172989" y="538996"/>
                  <a:pt x="1143221" y="538996"/>
                </a:cubicBezTo>
                <a:lnTo>
                  <a:pt x="53900" y="538996"/>
                </a:lnTo>
                <a:cubicBezTo>
                  <a:pt x="24132" y="538996"/>
                  <a:pt x="0" y="514864"/>
                  <a:pt x="0" y="485096"/>
                </a:cubicBezTo>
                <a:lnTo>
                  <a:pt x="0" y="53900"/>
                </a:lnTo>
                <a:close/>
              </a:path>
            </a:pathLst>
          </a:custGeom>
          <a:noFill/>
          <a:ln w="28575">
            <a:solidFill>
              <a:schemeClr val="accent6">
                <a:lumMod val="75000"/>
              </a:schemeClr>
            </a:solidFill>
            <a:miter lim="800000"/>
            <a:headEnd/>
            <a:tailEnd/>
          </a:ln>
        </p:spPr>
        <p:txBody>
          <a:bodyPr lIns="25947" tIns="25947" rIns="25947" bIns="25947" anchor="ctr"/>
          <a:lstStyle/>
          <a:p>
            <a:pPr algn="ctr" defTabSz="711200" eaLnBrk="1" hangingPunct="1">
              <a:lnSpc>
                <a:spcPct val="90000"/>
              </a:lnSpc>
              <a:spcAft>
                <a:spcPct val="35000"/>
              </a:spcAft>
              <a:buFont typeface="Arial" pitchFamily="34" charset="0"/>
              <a:buNone/>
            </a:pPr>
            <a:r>
              <a:rPr lang="zh-CN" altLang="en-US" sz="1600" b="1" dirty="0">
                <a:solidFill>
                  <a:schemeClr val="accent6">
                    <a:lumMod val="75000"/>
                  </a:schemeClr>
                </a:solidFill>
                <a:latin typeface="微软雅黑" pitchFamily="34" charset="-122"/>
                <a:ea typeface="微软雅黑" pitchFamily="34" charset="-122"/>
              </a:rPr>
              <a:t>风险因素</a:t>
            </a:r>
            <a:endParaRPr lang="zh-CN" altLang="en-US" sz="1600" dirty="0">
              <a:solidFill>
                <a:schemeClr val="accent6">
                  <a:lumMod val="75000"/>
                </a:schemeClr>
              </a:solidFill>
            </a:endParaRPr>
          </a:p>
        </p:txBody>
      </p:sp>
      <p:sp>
        <p:nvSpPr>
          <p:cNvPr id="40" name="任意多边形 5"/>
          <p:cNvSpPr>
            <a:spLocks noChangeArrowheads="1"/>
          </p:cNvSpPr>
          <p:nvPr/>
        </p:nvSpPr>
        <p:spPr bwMode="auto">
          <a:xfrm>
            <a:off x="4535758" y="1519131"/>
            <a:ext cx="1356382" cy="575486"/>
          </a:xfrm>
          <a:custGeom>
            <a:avLst/>
            <a:gdLst>
              <a:gd name="T0" fmla="*/ 0 w 1131920"/>
              <a:gd name="T1" fmla="*/ 23844 h 1088133"/>
              <a:gd name="T2" fmla="*/ 108759 w 1131920"/>
              <a:gd name="T3" fmla="*/ 0 h 1088133"/>
              <a:gd name="T4" fmla="*/ 1022585 w 1131920"/>
              <a:gd name="T5" fmla="*/ 0 h 1088133"/>
              <a:gd name="T6" fmla="*/ 1131344 w 1131920"/>
              <a:gd name="T7" fmla="*/ 23844 h 1088133"/>
              <a:gd name="T8" fmla="*/ 1131344 w 1131920"/>
              <a:gd name="T9" fmla="*/ 214597 h 1088133"/>
              <a:gd name="T10" fmla="*/ 1022585 w 1131920"/>
              <a:gd name="T11" fmla="*/ 238442 h 1088133"/>
              <a:gd name="T12" fmla="*/ 108759 w 1131920"/>
              <a:gd name="T13" fmla="*/ 238442 h 1088133"/>
              <a:gd name="T14" fmla="*/ 0 w 1131920"/>
              <a:gd name="T15" fmla="*/ 214597 h 1088133"/>
              <a:gd name="T16" fmla="*/ 0 w 1131920"/>
              <a:gd name="T17" fmla="*/ 23844 h 1088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1920"/>
              <a:gd name="T28" fmla="*/ 0 h 1088133"/>
              <a:gd name="T29" fmla="*/ 1131920 w 1131920"/>
              <a:gd name="T30" fmla="*/ 1088133 h 1088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1920" h="1088133">
                <a:moveTo>
                  <a:pt x="0" y="108813"/>
                </a:moveTo>
                <a:cubicBezTo>
                  <a:pt x="0" y="48717"/>
                  <a:pt x="48717" y="0"/>
                  <a:pt x="108813" y="0"/>
                </a:cubicBezTo>
                <a:lnTo>
                  <a:pt x="1023107" y="0"/>
                </a:lnTo>
                <a:cubicBezTo>
                  <a:pt x="1083203" y="0"/>
                  <a:pt x="1131920" y="48717"/>
                  <a:pt x="1131920" y="108813"/>
                </a:cubicBezTo>
                <a:lnTo>
                  <a:pt x="1131920" y="979320"/>
                </a:lnTo>
                <a:cubicBezTo>
                  <a:pt x="1131920" y="1039416"/>
                  <a:pt x="1083203" y="1088133"/>
                  <a:pt x="1023107" y="1088133"/>
                </a:cubicBezTo>
                <a:lnTo>
                  <a:pt x="108813" y="1088133"/>
                </a:lnTo>
                <a:cubicBezTo>
                  <a:pt x="48717" y="1088133"/>
                  <a:pt x="0" y="1039416"/>
                  <a:pt x="0" y="979320"/>
                </a:cubicBezTo>
                <a:lnTo>
                  <a:pt x="0" y="108813"/>
                </a:lnTo>
                <a:close/>
              </a:path>
            </a:pathLst>
          </a:custGeom>
          <a:noFill/>
          <a:ln w="38100">
            <a:solidFill>
              <a:schemeClr val="accent6">
                <a:lumMod val="75000"/>
              </a:schemeClr>
            </a:solidFill>
            <a:miter lim="800000"/>
            <a:headEnd/>
            <a:tailEnd/>
          </a:ln>
        </p:spPr>
        <p:txBody>
          <a:bodyPr lIns="42030" tIns="42030" rIns="42030" bIns="42030" anchor="ctr"/>
          <a:lstStyle/>
          <a:p>
            <a:pPr algn="ctr" defTabSz="711200" eaLnBrk="1" hangingPunct="1">
              <a:lnSpc>
                <a:spcPct val="90000"/>
              </a:lnSpc>
              <a:spcAft>
                <a:spcPct val="35000"/>
              </a:spcAft>
              <a:buFont typeface="Arial" pitchFamily="34" charset="0"/>
              <a:buNone/>
            </a:pPr>
            <a:r>
              <a:rPr lang="zh-CN" altLang="en-US" sz="1600" b="1" dirty="0">
                <a:solidFill>
                  <a:schemeClr val="accent6">
                    <a:lumMod val="75000"/>
                  </a:schemeClr>
                </a:solidFill>
                <a:latin typeface="微软雅黑" pitchFamily="34" charset="-122"/>
                <a:ea typeface="微软雅黑" pitchFamily="34" charset="-122"/>
              </a:rPr>
              <a:t>发包人完全承担的外部风险</a:t>
            </a:r>
            <a:endParaRPr lang="zh-CN" altLang="en-US" sz="1600" dirty="0">
              <a:solidFill>
                <a:schemeClr val="accent6">
                  <a:lumMod val="75000"/>
                </a:schemeClr>
              </a:solidFill>
              <a:ea typeface="微软雅黑" pitchFamily="34" charset="-122"/>
            </a:endParaRPr>
          </a:p>
        </p:txBody>
      </p:sp>
      <p:sp>
        <p:nvSpPr>
          <p:cNvPr id="41" name="任意多边形 7"/>
          <p:cNvSpPr>
            <a:spLocks noChangeArrowheads="1"/>
          </p:cNvSpPr>
          <p:nvPr/>
        </p:nvSpPr>
        <p:spPr bwMode="auto">
          <a:xfrm>
            <a:off x="6700561" y="943067"/>
            <a:ext cx="5180013" cy="338137"/>
          </a:xfrm>
          <a:custGeom>
            <a:avLst/>
            <a:gdLst>
              <a:gd name="T0" fmla="*/ 0 w 5024000"/>
              <a:gd name="T1" fmla="*/ 594 h 428877"/>
              <a:gd name="T2" fmla="*/ 74370 w 5024000"/>
              <a:gd name="T3" fmla="*/ 0 h 428877"/>
              <a:gd name="T4" fmla="*/ 8637504 w 5024000"/>
              <a:gd name="T5" fmla="*/ 0 h 428877"/>
              <a:gd name="T6" fmla="*/ 8711876 w 5024000"/>
              <a:gd name="T7" fmla="*/ 594 h 428877"/>
              <a:gd name="T8" fmla="*/ 8711876 w 5024000"/>
              <a:gd name="T9" fmla="*/ 5349 h 428877"/>
              <a:gd name="T10" fmla="*/ 8637504 w 5024000"/>
              <a:gd name="T11" fmla="*/ 5942 h 428877"/>
              <a:gd name="T12" fmla="*/ 74370 w 5024000"/>
              <a:gd name="T13" fmla="*/ 5942 h 428877"/>
              <a:gd name="T14" fmla="*/ 0 w 5024000"/>
              <a:gd name="T15" fmla="*/ 5349 h 428877"/>
              <a:gd name="T16" fmla="*/ 0 w 5024000"/>
              <a:gd name="T17" fmla="*/ 594 h 4288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4000"/>
              <a:gd name="T28" fmla="*/ 0 h 428877"/>
              <a:gd name="T29" fmla="*/ 5024000 w 5024000"/>
              <a:gd name="T30" fmla="*/ 428877 h 4288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4000" h="428877">
                <a:moveTo>
                  <a:pt x="0" y="42888"/>
                </a:moveTo>
                <a:cubicBezTo>
                  <a:pt x="0" y="19202"/>
                  <a:pt x="19202" y="0"/>
                  <a:pt x="42888" y="0"/>
                </a:cubicBezTo>
                <a:lnTo>
                  <a:pt x="4981112" y="0"/>
                </a:lnTo>
                <a:cubicBezTo>
                  <a:pt x="5004798" y="0"/>
                  <a:pt x="5024000" y="19202"/>
                  <a:pt x="5024000" y="42888"/>
                </a:cubicBezTo>
                <a:lnTo>
                  <a:pt x="5024000" y="385989"/>
                </a:lnTo>
                <a:cubicBezTo>
                  <a:pt x="5024000" y="409675"/>
                  <a:pt x="5004798" y="428877"/>
                  <a:pt x="4981112" y="428877"/>
                </a:cubicBezTo>
                <a:lnTo>
                  <a:pt x="42888" y="428877"/>
                </a:lnTo>
                <a:cubicBezTo>
                  <a:pt x="19202" y="428877"/>
                  <a:pt x="0" y="409675"/>
                  <a:pt x="0" y="385989"/>
                </a:cubicBezTo>
                <a:lnTo>
                  <a:pt x="0" y="42888"/>
                </a:lnTo>
                <a:close/>
              </a:path>
            </a:pathLst>
          </a:custGeom>
          <a:noFill/>
          <a:ln w="25400">
            <a:solidFill>
              <a:schemeClr val="tx1"/>
            </a:solidFill>
            <a:miter lim="800000"/>
            <a:headEnd/>
            <a:tailEnd/>
          </a:ln>
        </p:spPr>
        <p:txBody>
          <a:bodyPr lIns="22721" tIns="22721" rIns="22721" bIns="22721"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法律法规变化</a:t>
            </a:r>
          </a:p>
        </p:txBody>
      </p:sp>
      <p:sp>
        <p:nvSpPr>
          <p:cNvPr id="42" name="任意多边形 9"/>
          <p:cNvSpPr>
            <a:spLocks noChangeArrowheads="1"/>
          </p:cNvSpPr>
          <p:nvPr/>
        </p:nvSpPr>
        <p:spPr bwMode="auto">
          <a:xfrm>
            <a:off x="6697386" y="1419317"/>
            <a:ext cx="5183188" cy="317500"/>
          </a:xfrm>
          <a:custGeom>
            <a:avLst/>
            <a:gdLst>
              <a:gd name="T0" fmla="*/ 0 w 5024000"/>
              <a:gd name="T1" fmla="*/ 8026 h 344252"/>
              <a:gd name="T2" fmla="*/ 60357 w 5024000"/>
              <a:gd name="T3" fmla="*/ 0 h 344252"/>
              <a:gd name="T4" fmla="*/ 8748131 w 5024000"/>
              <a:gd name="T5" fmla="*/ 0 h 344252"/>
              <a:gd name="T6" fmla="*/ 8808493 w 5024000"/>
              <a:gd name="T7" fmla="*/ 8026 h 344252"/>
              <a:gd name="T8" fmla="*/ 8808493 w 5024000"/>
              <a:gd name="T9" fmla="*/ 72232 h 344252"/>
              <a:gd name="T10" fmla="*/ 8748131 w 5024000"/>
              <a:gd name="T11" fmla="*/ 80259 h 344252"/>
              <a:gd name="T12" fmla="*/ 60357 w 5024000"/>
              <a:gd name="T13" fmla="*/ 80259 h 344252"/>
              <a:gd name="T14" fmla="*/ 0 w 5024000"/>
              <a:gd name="T15" fmla="*/ 72232 h 344252"/>
              <a:gd name="T16" fmla="*/ 0 w 5024000"/>
              <a:gd name="T17" fmla="*/ 8026 h 344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4000"/>
              <a:gd name="T28" fmla="*/ 0 h 344252"/>
              <a:gd name="T29" fmla="*/ 5024000 w 5024000"/>
              <a:gd name="T30" fmla="*/ 344252 h 344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4000" h="344252">
                <a:moveTo>
                  <a:pt x="0" y="34425"/>
                </a:moveTo>
                <a:cubicBezTo>
                  <a:pt x="0" y="15413"/>
                  <a:pt x="15413" y="0"/>
                  <a:pt x="34425" y="0"/>
                </a:cubicBezTo>
                <a:lnTo>
                  <a:pt x="4989575" y="0"/>
                </a:lnTo>
                <a:cubicBezTo>
                  <a:pt x="5008587" y="0"/>
                  <a:pt x="5024000" y="15413"/>
                  <a:pt x="5024000" y="34425"/>
                </a:cubicBezTo>
                <a:lnTo>
                  <a:pt x="5024000" y="309827"/>
                </a:lnTo>
                <a:cubicBezTo>
                  <a:pt x="5024000" y="328839"/>
                  <a:pt x="5008587" y="344252"/>
                  <a:pt x="4989575" y="344252"/>
                </a:cubicBezTo>
                <a:lnTo>
                  <a:pt x="34425" y="344252"/>
                </a:lnTo>
                <a:cubicBezTo>
                  <a:pt x="15413" y="344252"/>
                  <a:pt x="0" y="328839"/>
                  <a:pt x="0" y="309827"/>
                </a:cubicBezTo>
                <a:lnTo>
                  <a:pt x="0" y="34425"/>
                </a:lnTo>
                <a:close/>
              </a:path>
            </a:pathLst>
          </a:custGeom>
          <a:noFill/>
          <a:ln w="25400">
            <a:solidFill>
              <a:schemeClr val="tx1"/>
            </a:solidFill>
            <a:miter lim="800000"/>
            <a:headEnd/>
            <a:tailEnd/>
          </a:ln>
        </p:spPr>
        <p:txBody>
          <a:bodyPr lIns="20243" tIns="20243" rIns="20243" bIns="20243"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人工费的调整</a:t>
            </a:r>
          </a:p>
        </p:txBody>
      </p:sp>
      <p:sp>
        <p:nvSpPr>
          <p:cNvPr id="43" name="任意多边形 11"/>
          <p:cNvSpPr>
            <a:spLocks noChangeArrowheads="1"/>
          </p:cNvSpPr>
          <p:nvPr/>
        </p:nvSpPr>
        <p:spPr bwMode="auto">
          <a:xfrm>
            <a:off x="6697386" y="1879692"/>
            <a:ext cx="5183188" cy="271462"/>
          </a:xfrm>
          <a:custGeom>
            <a:avLst/>
            <a:gdLst>
              <a:gd name="T0" fmla="*/ 0 w 5028396"/>
              <a:gd name="T1" fmla="*/ 10 h 432413"/>
              <a:gd name="T2" fmla="*/ 74631 w 5028396"/>
              <a:gd name="T3" fmla="*/ 0 h 432413"/>
              <a:gd name="T4" fmla="*/ 8603859 w 5028396"/>
              <a:gd name="T5" fmla="*/ 0 h 432413"/>
              <a:gd name="T6" fmla="*/ 8678496 w 5028396"/>
              <a:gd name="T7" fmla="*/ 10 h 432413"/>
              <a:gd name="T8" fmla="*/ 8678496 w 5028396"/>
              <a:gd name="T9" fmla="*/ 89 h 432413"/>
              <a:gd name="T10" fmla="*/ 8603859 w 5028396"/>
              <a:gd name="T11" fmla="*/ 99 h 432413"/>
              <a:gd name="T12" fmla="*/ 74631 w 5028396"/>
              <a:gd name="T13" fmla="*/ 99 h 432413"/>
              <a:gd name="T14" fmla="*/ 0 w 5028396"/>
              <a:gd name="T15" fmla="*/ 89 h 432413"/>
              <a:gd name="T16" fmla="*/ 0 w 5028396"/>
              <a:gd name="T17" fmla="*/ 10 h 432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8396"/>
              <a:gd name="T28" fmla="*/ 0 h 432413"/>
              <a:gd name="T29" fmla="*/ 5028396 w 5028396"/>
              <a:gd name="T30" fmla="*/ 432413 h 432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8396" h="432413">
                <a:moveTo>
                  <a:pt x="0" y="43241"/>
                </a:moveTo>
                <a:cubicBezTo>
                  <a:pt x="0" y="19360"/>
                  <a:pt x="19360" y="0"/>
                  <a:pt x="43241" y="0"/>
                </a:cubicBezTo>
                <a:lnTo>
                  <a:pt x="4985155" y="0"/>
                </a:lnTo>
                <a:cubicBezTo>
                  <a:pt x="5009036" y="0"/>
                  <a:pt x="5028396" y="19360"/>
                  <a:pt x="5028396" y="43241"/>
                </a:cubicBezTo>
                <a:lnTo>
                  <a:pt x="5028396" y="389172"/>
                </a:lnTo>
                <a:cubicBezTo>
                  <a:pt x="5028396" y="413053"/>
                  <a:pt x="5009036" y="432413"/>
                  <a:pt x="4985155" y="432413"/>
                </a:cubicBezTo>
                <a:lnTo>
                  <a:pt x="43241" y="432413"/>
                </a:lnTo>
                <a:cubicBezTo>
                  <a:pt x="19360" y="432413"/>
                  <a:pt x="0" y="413053"/>
                  <a:pt x="0" y="389172"/>
                </a:cubicBezTo>
                <a:lnTo>
                  <a:pt x="0" y="43241"/>
                </a:lnTo>
                <a:close/>
              </a:path>
            </a:pathLst>
          </a:custGeom>
          <a:noFill/>
          <a:ln w="25400">
            <a:solidFill>
              <a:schemeClr val="tx1"/>
            </a:solidFill>
            <a:miter lim="800000"/>
            <a:headEnd/>
            <a:tailEnd/>
          </a:ln>
        </p:spPr>
        <p:txBody>
          <a:bodyPr lIns="22825" tIns="22825" rIns="22825" bIns="22825"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政府定价或政府指导价管理的原材料等价格的调整</a:t>
            </a:r>
          </a:p>
        </p:txBody>
      </p:sp>
      <p:sp>
        <p:nvSpPr>
          <p:cNvPr id="44" name="任意多边形 13"/>
          <p:cNvSpPr>
            <a:spLocks noChangeArrowheads="1"/>
          </p:cNvSpPr>
          <p:nvPr/>
        </p:nvSpPr>
        <p:spPr bwMode="auto">
          <a:xfrm>
            <a:off x="4558084" y="2815275"/>
            <a:ext cx="1345825" cy="637394"/>
          </a:xfrm>
          <a:custGeom>
            <a:avLst/>
            <a:gdLst>
              <a:gd name="T0" fmla="*/ 0 w 1131920"/>
              <a:gd name="T1" fmla="*/ 110428 h 1088133"/>
              <a:gd name="T2" fmla="*/ 108759 w 1131920"/>
              <a:gd name="T3" fmla="*/ 0 h 1088133"/>
              <a:gd name="T4" fmla="*/ 1022585 w 1131920"/>
              <a:gd name="T5" fmla="*/ 0 h 1088133"/>
              <a:gd name="T6" fmla="*/ 1131344 w 1131920"/>
              <a:gd name="T7" fmla="*/ 110428 h 1088133"/>
              <a:gd name="T8" fmla="*/ 1131344 w 1131920"/>
              <a:gd name="T9" fmla="*/ 993870 h 1088133"/>
              <a:gd name="T10" fmla="*/ 1022585 w 1131920"/>
              <a:gd name="T11" fmla="*/ 1104302 h 1088133"/>
              <a:gd name="T12" fmla="*/ 108759 w 1131920"/>
              <a:gd name="T13" fmla="*/ 1104302 h 1088133"/>
              <a:gd name="T14" fmla="*/ 0 w 1131920"/>
              <a:gd name="T15" fmla="*/ 993870 h 1088133"/>
              <a:gd name="T16" fmla="*/ 0 w 1131920"/>
              <a:gd name="T17" fmla="*/ 110428 h 1088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1920"/>
              <a:gd name="T28" fmla="*/ 0 h 1088133"/>
              <a:gd name="T29" fmla="*/ 1131920 w 1131920"/>
              <a:gd name="T30" fmla="*/ 1088133 h 1088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1920" h="1088133">
                <a:moveTo>
                  <a:pt x="0" y="108813"/>
                </a:moveTo>
                <a:cubicBezTo>
                  <a:pt x="0" y="48717"/>
                  <a:pt x="48717" y="0"/>
                  <a:pt x="108813" y="0"/>
                </a:cubicBezTo>
                <a:lnTo>
                  <a:pt x="1023107" y="0"/>
                </a:lnTo>
                <a:cubicBezTo>
                  <a:pt x="1083203" y="0"/>
                  <a:pt x="1131920" y="48717"/>
                  <a:pt x="1131920" y="108813"/>
                </a:cubicBezTo>
                <a:lnTo>
                  <a:pt x="1131920" y="979320"/>
                </a:lnTo>
                <a:cubicBezTo>
                  <a:pt x="1131920" y="1039416"/>
                  <a:pt x="1083203" y="1088133"/>
                  <a:pt x="1023107" y="1088133"/>
                </a:cubicBezTo>
                <a:lnTo>
                  <a:pt x="108813" y="1088133"/>
                </a:lnTo>
                <a:cubicBezTo>
                  <a:pt x="48717" y="1088133"/>
                  <a:pt x="0" y="1039416"/>
                  <a:pt x="0" y="979320"/>
                </a:cubicBezTo>
                <a:lnTo>
                  <a:pt x="0" y="108813"/>
                </a:lnTo>
                <a:close/>
              </a:path>
            </a:pathLst>
          </a:custGeom>
          <a:noFill/>
          <a:ln w="38100">
            <a:solidFill>
              <a:schemeClr val="accent6">
                <a:lumMod val="75000"/>
              </a:schemeClr>
            </a:solidFill>
            <a:miter lim="800000"/>
            <a:headEnd/>
            <a:tailEnd/>
          </a:ln>
        </p:spPr>
        <p:txBody>
          <a:bodyPr lIns="42030" tIns="42030" rIns="42030" bIns="42030" anchor="ctr"/>
          <a:lstStyle/>
          <a:p>
            <a:pPr algn="ctr" defTabSz="711200" eaLnBrk="1" hangingPunct="1">
              <a:lnSpc>
                <a:spcPct val="90000"/>
              </a:lnSpc>
              <a:spcAft>
                <a:spcPct val="35000"/>
              </a:spcAft>
              <a:buFont typeface="Arial" pitchFamily="34" charset="0"/>
              <a:buNone/>
            </a:pPr>
            <a:r>
              <a:rPr lang="zh-CN" altLang="en-US" sz="1600" b="1" dirty="0">
                <a:solidFill>
                  <a:schemeClr val="accent6">
                    <a:lumMod val="75000"/>
                  </a:schemeClr>
                </a:solidFill>
                <a:latin typeface="微软雅黑" pitchFamily="34" charset="-122"/>
                <a:ea typeface="微软雅黑" pitchFamily="34" charset="-122"/>
              </a:rPr>
              <a:t>发包人完全承担的内部风险</a:t>
            </a:r>
            <a:endParaRPr lang="zh-CN" altLang="en-US" sz="1600" dirty="0">
              <a:solidFill>
                <a:schemeClr val="accent6">
                  <a:lumMod val="75000"/>
                </a:schemeClr>
              </a:solidFill>
              <a:ea typeface="微软雅黑" pitchFamily="34" charset="-122"/>
            </a:endParaRPr>
          </a:p>
        </p:txBody>
      </p:sp>
      <p:sp>
        <p:nvSpPr>
          <p:cNvPr id="45" name="任意多边形 15"/>
          <p:cNvSpPr>
            <a:spLocks noChangeArrowheads="1"/>
          </p:cNvSpPr>
          <p:nvPr/>
        </p:nvSpPr>
        <p:spPr bwMode="auto">
          <a:xfrm>
            <a:off x="6695799" y="2311765"/>
            <a:ext cx="5184775" cy="333375"/>
          </a:xfrm>
          <a:custGeom>
            <a:avLst/>
            <a:gdLst>
              <a:gd name="T0" fmla="*/ 0 w 5059473"/>
              <a:gd name="T1" fmla="*/ 7369 h 364328"/>
              <a:gd name="T2" fmla="*/ 56591 w 5059473"/>
              <a:gd name="T3" fmla="*/ 0 h 364328"/>
              <a:gd name="T4" fmla="*/ 7802077 w 5059473"/>
              <a:gd name="T5" fmla="*/ 0 h 364328"/>
              <a:gd name="T6" fmla="*/ 7858665 w 5059473"/>
              <a:gd name="T7" fmla="*/ 7369 h 364328"/>
              <a:gd name="T8" fmla="*/ 7858665 w 5059473"/>
              <a:gd name="T9" fmla="*/ 66323 h 364328"/>
              <a:gd name="T10" fmla="*/ 7802077 w 5059473"/>
              <a:gd name="T11" fmla="*/ 73692 h 364328"/>
              <a:gd name="T12" fmla="*/ 56591 w 5059473"/>
              <a:gd name="T13" fmla="*/ 73692 h 364328"/>
              <a:gd name="T14" fmla="*/ 0 w 5059473"/>
              <a:gd name="T15" fmla="*/ 66323 h 364328"/>
              <a:gd name="T16" fmla="*/ 0 w 5059473"/>
              <a:gd name="T17" fmla="*/ 7369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工程变更</a:t>
            </a:r>
          </a:p>
        </p:txBody>
      </p:sp>
      <p:sp>
        <p:nvSpPr>
          <p:cNvPr id="46" name="任意多边形 17"/>
          <p:cNvSpPr>
            <a:spLocks noChangeArrowheads="1"/>
          </p:cNvSpPr>
          <p:nvPr/>
        </p:nvSpPr>
        <p:spPr bwMode="auto">
          <a:xfrm>
            <a:off x="6698974" y="2815002"/>
            <a:ext cx="5181600" cy="363538"/>
          </a:xfrm>
          <a:custGeom>
            <a:avLst/>
            <a:gdLst>
              <a:gd name="T0" fmla="*/ 0 w 5059473"/>
              <a:gd name="T1" fmla="*/ 35038 h 364328"/>
              <a:gd name="T2" fmla="*/ 55968 w 5059473"/>
              <a:gd name="T3" fmla="*/ 0 h 364328"/>
              <a:gd name="T4" fmla="*/ 7716520 w 5059473"/>
              <a:gd name="T5" fmla="*/ 0 h 364328"/>
              <a:gd name="T6" fmla="*/ 7772491 w 5059473"/>
              <a:gd name="T7" fmla="*/ 35038 h 364328"/>
              <a:gd name="T8" fmla="*/ 7772491 w 5059473"/>
              <a:gd name="T9" fmla="*/ 315331 h 364328"/>
              <a:gd name="T10" fmla="*/ 7716520 w 5059473"/>
              <a:gd name="T11" fmla="*/ 350368 h 364328"/>
              <a:gd name="T12" fmla="*/ 55968 w 5059473"/>
              <a:gd name="T13" fmla="*/ 350368 h 364328"/>
              <a:gd name="T14" fmla="*/ 0 w 5059473"/>
              <a:gd name="T15" fmla="*/ 315331 h 364328"/>
              <a:gd name="T16" fmla="*/ 0 w 5059473"/>
              <a:gd name="T17" fmla="*/ 35038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项目特征不符</a:t>
            </a:r>
          </a:p>
        </p:txBody>
      </p:sp>
      <p:sp>
        <p:nvSpPr>
          <p:cNvPr id="47" name="任意多边形 19"/>
          <p:cNvSpPr>
            <a:spLocks noChangeArrowheads="1"/>
          </p:cNvSpPr>
          <p:nvPr/>
        </p:nvSpPr>
        <p:spPr bwMode="auto">
          <a:xfrm>
            <a:off x="6692624" y="3313477"/>
            <a:ext cx="5187950" cy="365125"/>
          </a:xfrm>
          <a:custGeom>
            <a:avLst/>
            <a:gdLst>
              <a:gd name="T0" fmla="*/ 0 w 5059473"/>
              <a:gd name="T1" fmla="*/ 37895 h 364328"/>
              <a:gd name="T2" fmla="*/ 57218 w 5059473"/>
              <a:gd name="T3" fmla="*/ 0 h 364328"/>
              <a:gd name="T4" fmla="*/ 7888523 w 5059473"/>
              <a:gd name="T5" fmla="*/ 0 h 364328"/>
              <a:gd name="T6" fmla="*/ 7945737 w 5059473"/>
              <a:gd name="T7" fmla="*/ 37895 h 364328"/>
              <a:gd name="T8" fmla="*/ 7945737 w 5059473"/>
              <a:gd name="T9" fmla="*/ 341049 h 364328"/>
              <a:gd name="T10" fmla="*/ 7888523 w 5059473"/>
              <a:gd name="T11" fmla="*/ 378944 h 364328"/>
              <a:gd name="T12" fmla="*/ 57218 w 5059473"/>
              <a:gd name="T13" fmla="*/ 378944 h 364328"/>
              <a:gd name="T14" fmla="*/ 0 w 5059473"/>
              <a:gd name="T15" fmla="*/ 341049 h 364328"/>
              <a:gd name="T16" fmla="*/ 0 w 5059473"/>
              <a:gd name="T17" fmla="*/ 37895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工程量清单缺项</a:t>
            </a:r>
          </a:p>
        </p:txBody>
      </p:sp>
      <p:sp>
        <p:nvSpPr>
          <p:cNvPr id="48" name="任意多边形 21"/>
          <p:cNvSpPr>
            <a:spLocks noChangeArrowheads="1"/>
          </p:cNvSpPr>
          <p:nvPr/>
        </p:nvSpPr>
        <p:spPr bwMode="auto">
          <a:xfrm>
            <a:off x="4514467" y="4159179"/>
            <a:ext cx="1389442" cy="888344"/>
          </a:xfrm>
          <a:custGeom>
            <a:avLst/>
            <a:gdLst>
              <a:gd name="T0" fmla="*/ 0 w 1131920"/>
              <a:gd name="T1" fmla="*/ 107570 h 1088133"/>
              <a:gd name="T2" fmla="*/ 108759 w 1131920"/>
              <a:gd name="T3" fmla="*/ 0 h 1088133"/>
              <a:gd name="T4" fmla="*/ 1022567 w 1131920"/>
              <a:gd name="T5" fmla="*/ 0 h 1088133"/>
              <a:gd name="T6" fmla="*/ 1131326 w 1131920"/>
              <a:gd name="T7" fmla="*/ 107570 h 1088133"/>
              <a:gd name="T8" fmla="*/ 1131326 w 1131920"/>
              <a:gd name="T9" fmla="*/ 968120 h 1088133"/>
              <a:gd name="T10" fmla="*/ 1022567 w 1131920"/>
              <a:gd name="T11" fmla="*/ 1075691 h 1088133"/>
              <a:gd name="T12" fmla="*/ 108759 w 1131920"/>
              <a:gd name="T13" fmla="*/ 1075691 h 1088133"/>
              <a:gd name="T14" fmla="*/ 0 w 1131920"/>
              <a:gd name="T15" fmla="*/ 968120 h 1088133"/>
              <a:gd name="T16" fmla="*/ 0 w 1131920"/>
              <a:gd name="T17" fmla="*/ 107570 h 1088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1920"/>
              <a:gd name="T28" fmla="*/ 0 h 1088133"/>
              <a:gd name="T29" fmla="*/ 1131920 w 1131920"/>
              <a:gd name="T30" fmla="*/ 1088133 h 1088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1920" h="1088133">
                <a:moveTo>
                  <a:pt x="0" y="108813"/>
                </a:moveTo>
                <a:cubicBezTo>
                  <a:pt x="0" y="48717"/>
                  <a:pt x="48717" y="0"/>
                  <a:pt x="108813" y="0"/>
                </a:cubicBezTo>
                <a:lnTo>
                  <a:pt x="1023107" y="0"/>
                </a:lnTo>
                <a:cubicBezTo>
                  <a:pt x="1083203" y="0"/>
                  <a:pt x="1131920" y="48717"/>
                  <a:pt x="1131920" y="108813"/>
                </a:cubicBezTo>
                <a:lnTo>
                  <a:pt x="1131920" y="979320"/>
                </a:lnTo>
                <a:cubicBezTo>
                  <a:pt x="1131920" y="1039416"/>
                  <a:pt x="1083203" y="1088133"/>
                  <a:pt x="1023107" y="1088133"/>
                </a:cubicBezTo>
                <a:lnTo>
                  <a:pt x="108813" y="1088133"/>
                </a:lnTo>
                <a:cubicBezTo>
                  <a:pt x="48717" y="1088133"/>
                  <a:pt x="0" y="1039416"/>
                  <a:pt x="0" y="979320"/>
                </a:cubicBezTo>
                <a:lnTo>
                  <a:pt x="0" y="108813"/>
                </a:lnTo>
                <a:close/>
              </a:path>
            </a:pathLst>
          </a:custGeom>
          <a:noFill/>
          <a:ln w="38100">
            <a:solidFill>
              <a:schemeClr val="accent6">
                <a:lumMod val="75000"/>
              </a:schemeClr>
            </a:solidFill>
            <a:miter lim="800000"/>
            <a:headEnd/>
            <a:tailEnd/>
          </a:ln>
        </p:spPr>
        <p:txBody>
          <a:bodyPr lIns="42030" tIns="42030" rIns="42030" bIns="42030" anchor="ctr"/>
          <a:lstStyle/>
          <a:p>
            <a:pPr algn="ctr" defTabSz="711200" eaLnBrk="1" hangingPunct="1">
              <a:lnSpc>
                <a:spcPct val="90000"/>
              </a:lnSpc>
              <a:spcAft>
                <a:spcPct val="35000"/>
              </a:spcAft>
              <a:buFont typeface="Arial" pitchFamily="34" charset="0"/>
              <a:buNone/>
            </a:pPr>
            <a:r>
              <a:rPr lang="zh-CN" altLang="en-US" sz="1600" b="1">
                <a:solidFill>
                  <a:schemeClr val="accent6">
                    <a:lumMod val="75000"/>
                  </a:schemeClr>
                </a:solidFill>
                <a:latin typeface="微软雅黑" pitchFamily="34" charset="-122"/>
                <a:ea typeface="微软雅黑" pitchFamily="34" charset="-122"/>
              </a:rPr>
              <a:t>发包人与承包人共同承担的风险</a:t>
            </a:r>
            <a:endParaRPr lang="zh-CN" altLang="en-US" sz="1600">
              <a:solidFill>
                <a:schemeClr val="accent6">
                  <a:lumMod val="75000"/>
                </a:schemeClr>
              </a:solidFill>
              <a:ea typeface="微软雅黑" pitchFamily="34" charset="-122"/>
            </a:endParaRPr>
          </a:p>
        </p:txBody>
      </p:sp>
      <p:sp>
        <p:nvSpPr>
          <p:cNvPr id="49" name="任意多边形 23"/>
          <p:cNvSpPr>
            <a:spLocks noChangeArrowheads="1"/>
          </p:cNvSpPr>
          <p:nvPr/>
        </p:nvSpPr>
        <p:spPr bwMode="auto">
          <a:xfrm>
            <a:off x="6668812" y="4255435"/>
            <a:ext cx="5202237" cy="363538"/>
          </a:xfrm>
          <a:custGeom>
            <a:avLst/>
            <a:gdLst>
              <a:gd name="T0" fmla="*/ 0 w 5059473"/>
              <a:gd name="T1" fmla="*/ 35038 h 364328"/>
              <a:gd name="T2" fmla="*/ 60123 w 5059473"/>
              <a:gd name="T3" fmla="*/ 0 h 364328"/>
              <a:gd name="T4" fmla="*/ 8288845 w 5059473"/>
              <a:gd name="T5" fmla="*/ 0 h 364328"/>
              <a:gd name="T6" fmla="*/ 8348961 w 5059473"/>
              <a:gd name="T7" fmla="*/ 35038 h 364328"/>
              <a:gd name="T8" fmla="*/ 8348961 w 5059473"/>
              <a:gd name="T9" fmla="*/ 315331 h 364328"/>
              <a:gd name="T10" fmla="*/ 8288845 w 5059473"/>
              <a:gd name="T11" fmla="*/ 350368 h 364328"/>
              <a:gd name="T12" fmla="*/ 60123 w 5059473"/>
              <a:gd name="T13" fmla="*/ 350368 h 364328"/>
              <a:gd name="T14" fmla="*/ 0 w 5059473"/>
              <a:gd name="T15" fmla="*/ 315331 h 364328"/>
              <a:gd name="T16" fmla="*/ 0 w 5059473"/>
              <a:gd name="T17" fmla="*/ 35038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en-US" altLang="zh-CN" sz="1600" b="1">
                <a:latin typeface="微软雅黑" pitchFamily="34" charset="-122"/>
                <a:ea typeface="微软雅黑" pitchFamily="34" charset="-122"/>
              </a:rPr>
              <a:t> </a:t>
            </a:r>
            <a:r>
              <a:rPr lang="zh-CN" altLang="en-US" sz="1600" b="1">
                <a:latin typeface="微软雅黑" pitchFamily="34" charset="-122"/>
                <a:ea typeface="微软雅黑" pitchFamily="34" charset="-122"/>
              </a:rPr>
              <a:t>物价变化</a:t>
            </a:r>
          </a:p>
        </p:txBody>
      </p:sp>
      <p:sp>
        <p:nvSpPr>
          <p:cNvPr id="50" name="任意多边形 25"/>
          <p:cNvSpPr>
            <a:spLocks noChangeArrowheads="1"/>
          </p:cNvSpPr>
          <p:nvPr/>
        </p:nvSpPr>
        <p:spPr bwMode="auto">
          <a:xfrm>
            <a:off x="6675162" y="4769785"/>
            <a:ext cx="5205412" cy="365125"/>
          </a:xfrm>
          <a:custGeom>
            <a:avLst/>
            <a:gdLst>
              <a:gd name="T0" fmla="*/ 0 w 5059473"/>
              <a:gd name="T1" fmla="*/ 37895 h 364328"/>
              <a:gd name="T2" fmla="*/ 60780 w 5059473"/>
              <a:gd name="T3" fmla="*/ 0 h 364328"/>
              <a:gd name="T4" fmla="*/ 8380374 w 5059473"/>
              <a:gd name="T5" fmla="*/ 0 h 364328"/>
              <a:gd name="T6" fmla="*/ 8441164 w 5059473"/>
              <a:gd name="T7" fmla="*/ 37895 h 364328"/>
              <a:gd name="T8" fmla="*/ 8441164 w 5059473"/>
              <a:gd name="T9" fmla="*/ 341049 h 364328"/>
              <a:gd name="T10" fmla="*/ 8380374 w 5059473"/>
              <a:gd name="T11" fmla="*/ 378944 h 364328"/>
              <a:gd name="T12" fmla="*/ 60780 w 5059473"/>
              <a:gd name="T13" fmla="*/ 378944 h 364328"/>
              <a:gd name="T14" fmla="*/ 0 w 5059473"/>
              <a:gd name="T15" fmla="*/ 341049 h 364328"/>
              <a:gd name="T16" fmla="*/ 0 w 5059473"/>
              <a:gd name="T17" fmla="*/ 37895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en-US" altLang="zh-CN" sz="1600" b="1">
                <a:latin typeface="微软雅黑" pitchFamily="34" charset="-122"/>
                <a:ea typeface="微软雅黑" pitchFamily="34" charset="-122"/>
              </a:rPr>
              <a:t> </a:t>
            </a:r>
            <a:r>
              <a:rPr lang="zh-CN" altLang="en-US" sz="1600" b="1">
                <a:latin typeface="微软雅黑" pitchFamily="34" charset="-122"/>
                <a:ea typeface="微软雅黑" pitchFamily="34" charset="-122"/>
              </a:rPr>
              <a:t>不可抗力</a:t>
            </a:r>
          </a:p>
        </p:txBody>
      </p:sp>
      <p:sp>
        <p:nvSpPr>
          <p:cNvPr id="51" name="任意多边形 27"/>
          <p:cNvSpPr>
            <a:spLocks noChangeArrowheads="1"/>
          </p:cNvSpPr>
          <p:nvPr/>
        </p:nvSpPr>
        <p:spPr bwMode="auto">
          <a:xfrm>
            <a:off x="6686274" y="3819890"/>
            <a:ext cx="5194300" cy="363537"/>
          </a:xfrm>
          <a:custGeom>
            <a:avLst/>
            <a:gdLst>
              <a:gd name="T0" fmla="*/ 0 w 5059473"/>
              <a:gd name="T1" fmla="*/ 35035 h 364328"/>
              <a:gd name="T2" fmla="*/ 58491 w 5059473"/>
              <a:gd name="T3" fmla="*/ 0 h 364328"/>
              <a:gd name="T4" fmla="*/ 8064141 w 5059473"/>
              <a:gd name="T5" fmla="*/ 0 h 364328"/>
              <a:gd name="T6" fmla="*/ 8122632 w 5059473"/>
              <a:gd name="T7" fmla="*/ 35035 h 364328"/>
              <a:gd name="T8" fmla="*/ 8122632 w 5059473"/>
              <a:gd name="T9" fmla="*/ 315313 h 364328"/>
              <a:gd name="T10" fmla="*/ 8064141 w 5059473"/>
              <a:gd name="T11" fmla="*/ 350350 h 364328"/>
              <a:gd name="T12" fmla="*/ 58491 w 5059473"/>
              <a:gd name="T13" fmla="*/ 350350 h 364328"/>
              <a:gd name="T14" fmla="*/ 0 w 5059473"/>
              <a:gd name="T15" fmla="*/ 315313 h 364328"/>
              <a:gd name="T16" fmla="*/ 0 w 5059473"/>
              <a:gd name="T17" fmla="*/ 35035 h 364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9473"/>
              <a:gd name="T28" fmla="*/ 0 h 364328"/>
              <a:gd name="T29" fmla="*/ 5059473 w 5059473"/>
              <a:gd name="T30" fmla="*/ 364328 h 364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9473" h="364328">
                <a:moveTo>
                  <a:pt x="0" y="36433"/>
                </a:moveTo>
                <a:cubicBezTo>
                  <a:pt x="0" y="16312"/>
                  <a:pt x="16312" y="0"/>
                  <a:pt x="36433" y="0"/>
                </a:cubicBezTo>
                <a:lnTo>
                  <a:pt x="5023040" y="0"/>
                </a:lnTo>
                <a:cubicBezTo>
                  <a:pt x="5043161" y="0"/>
                  <a:pt x="5059473" y="16312"/>
                  <a:pt x="5059473" y="36433"/>
                </a:cubicBezTo>
                <a:lnTo>
                  <a:pt x="5059473" y="327895"/>
                </a:lnTo>
                <a:cubicBezTo>
                  <a:pt x="5059473" y="348016"/>
                  <a:pt x="5043161" y="364328"/>
                  <a:pt x="5023040" y="364328"/>
                </a:cubicBezTo>
                <a:lnTo>
                  <a:pt x="36433" y="364328"/>
                </a:lnTo>
                <a:cubicBezTo>
                  <a:pt x="16312" y="364328"/>
                  <a:pt x="0" y="348016"/>
                  <a:pt x="0" y="327895"/>
                </a:cubicBezTo>
                <a:lnTo>
                  <a:pt x="0" y="36433"/>
                </a:lnTo>
                <a:close/>
              </a:path>
            </a:pathLst>
          </a:custGeom>
          <a:noFill/>
          <a:ln w="25400">
            <a:solidFill>
              <a:schemeClr val="tx1"/>
            </a:solidFill>
            <a:miter lim="800000"/>
            <a:headEnd/>
            <a:tailEnd/>
          </a:ln>
        </p:spPr>
        <p:txBody>
          <a:bodyPr lIns="20831" tIns="20831" rIns="20831" bIns="20831" anchor="ctr"/>
          <a:lstStyle/>
          <a:p>
            <a:pPr algn="ctr" defTabSz="711200" eaLnBrk="1" hangingPunct="1">
              <a:lnSpc>
                <a:spcPct val="90000"/>
              </a:lnSpc>
              <a:spcAft>
                <a:spcPct val="35000"/>
              </a:spcAft>
              <a:buFont typeface="Arial" pitchFamily="34" charset="0"/>
              <a:buNone/>
            </a:pPr>
            <a:r>
              <a:rPr lang="en-US" altLang="zh-CN" sz="1600" b="1">
                <a:latin typeface="微软雅黑" pitchFamily="34" charset="-122"/>
                <a:ea typeface="微软雅黑" pitchFamily="34" charset="-122"/>
              </a:rPr>
              <a:t> </a:t>
            </a:r>
            <a:r>
              <a:rPr lang="zh-CN" altLang="en-US" sz="1600" b="1">
                <a:latin typeface="微软雅黑" pitchFamily="34" charset="-122"/>
                <a:ea typeface="微软雅黑" pitchFamily="34" charset="-122"/>
              </a:rPr>
              <a:t>工程量偏差</a:t>
            </a:r>
          </a:p>
        </p:txBody>
      </p:sp>
      <p:sp>
        <p:nvSpPr>
          <p:cNvPr id="52" name="任意多边形 33"/>
          <p:cNvSpPr>
            <a:spLocks noChangeArrowheads="1"/>
          </p:cNvSpPr>
          <p:nvPr/>
        </p:nvSpPr>
        <p:spPr bwMode="auto">
          <a:xfrm>
            <a:off x="4514467" y="5459416"/>
            <a:ext cx="1405316" cy="591704"/>
          </a:xfrm>
          <a:custGeom>
            <a:avLst/>
            <a:gdLst>
              <a:gd name="T0" fmla="*/ 0 w 1131920"/>
              <a:gd name="T1" fmla="*/ 23844 h 1088133"/>
              <a:gd name="T2" fmla="*/ 108759 w 1131920"/>
              <a:gd name="T3" fmla="*/ 0 h 1088133"/>
              <a:gd name="T4" fmla="*/ 1022585 w 1131920"/>
              <a:gd name="T5" fmla="*/ 0 h 1088133"/>
              <a:gd name="T6" fmla="*/ 1131344 w 1131920"/>
              <a:gd name="T7" fmla="*/ 23844 h 1088133"/>
              <a:gd name="T8" fmla="*/ 1131344 w 1131920"/>
              <a:gd name="T9" fmla="*/ 214597 h 1088133"/>
              <a:gd name="T10" fmla="*/ 1022585 w 1131920"/>
              <a:gd name="T11" fmla="*/ 238442 h 1088133"/>
              <a:gd name="T12" fmla="*/ 108759 w 1131920"/>
              <a:gd name="T13" fmla="*/ 238442 h 1088133"/>
              <a:gd name="T14" fmla="*/ 0 w 1131920"/>
              <a:gd name="T15" fmla="*/ 214597 h 1088133"/>
              <a:gd name="T16" fmla="*/ 0 w 1131920"/>
              <a:gd name="T17" fmla="*/ 23844 h 1088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1920"/>
              <a:gd name="T28" fmla="*/ 0 h 1088133"/>
              <a:gd name="T29" fmla="*/ 1131920 w 1131920"/>
              <a:gd name="T30" fmla="*/ 1088133 h 1088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1920" h="1088133">
                <a:moveTo>
                  <a:pt x="0" y="108813"/>
                </a:moveTo>
                <a:cubicBezTo>
                  <a:pt x="0" y="48717"/>
                  <a:pt x="48717" y="0"/>
                  <a:pt x="108813" y="0"/>
                </a:cubicBezTo>
                <a:lnTo>
                  <a:pt x="1023107" y="0"/>
                </a:lnTo>
                <a:cubicBezTo>
                  <a:pt x="1083203" y="0"/>
                  <a:pt x="1131920" y="48717"/>
                  <a:pt x="1131920" y="108813"/>
                </a:cubicBezTo>
                <a:lnTo>
                  <a:pt x="1131920" y="979320"/>
                </a:lnTo>
                <a:cubicBezTo>
                  <a:pt x="1131920" y="1039416"/>
                  <a:pt x="1083203" y="1088133"/>
                  <a:pt x="1023107" y="1088133"/>
                </a:cubicBezTo>
                <a:lnTo>
                  <a:pt x="108813" y="1088133"/>
                </a:lnTo>
                <a:cubicBezTo>
                  <a:pt x="48717" y="1088133"/>
                  <a:pt x="0" y="1039416"/>
                  <a:pt x="0" y="979320"/>
                </a:cubicBezTo>
                <a:lnTo>
                  <a:pt x="0" y="108813"/>
                </a:lnTo>
                <a:close/>
              </a:path>
            </a:pathLst>
          </a:custGeom>
          <a:noFill/>
          <a:ln w="25400">
            <a:solidFill>
              <a:schemeClr val="tx1"/>
            </a:solidFill>
            <a:miter lim="800000"/>
            <a:headEnd/>
            <a:tailEnd/>
          </a:ln>
        </p:spPr>
        <p:txBody>
          <a:bodyPr lIns="42030" tIns="42030" rIns="42030" bIns="42030" anchor="ctr"/>
          <a:lstStyle/>
          <a:p>
            <a:pPr algn="ctr" defTabSz="711200" eaLnBrk="1" hangingPunct="1">
              <a:lnSpc>
                <a:spcPct val="90000"/>
              </a:lnSpc>
              <a:spcAft>
                <a:spcPct val="35000"/>
              </a:spcAft>
              <a:buFont typeface="Arial" pitchFamily="34" charset="0"/>
              <a:buNone/>
            </a:pPr>
            <a:r>
              <a:rPr lang="zh-CN" altLang="en-US" sz="1600" b="1" dirty="0">
                <a:latin typeface="微软雅黑" pitchFamily="34" charset="-122"/>
                <a:ea typeface="微软雅黑" pitchFamily="34" charset="-122"/>
              </a:rPr>
              <a:t>承包人完全承担的风险</a:t>
            </a:r>
          </a:p>
        </p:txBody>
      </p:sp>
      <p:cxnSp>
        <p:nvCxnSpPr>
          <p:cNvPr id="53" name="直接连接符 3"/>
          <p:cNvCxnSpPr>
            <a:cxnSpLocks noChangeShapeType="1"/>
          </p:cNvCxnSpPr>
          <p:nvPr/>
        </p:nvCxnSpPr>
        <p:spPr bwMode="auto">
          <a:xfrm flipV="1">
            <a:off x="3922329" y="1879692"/>
            <a:ext cx="592138" cy="1638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4" name="直接连接符 23558"/>
          <p:cNvCxnSpPr>
            <a:cxnSpLocks noChangeShapeType="1"/>
          </p:cNvCxnSpPr>
          <p:nvPr/>
        </p:nvCxnSpPr>
        <p:spPr bwMode="auto">
          <a:xfrm>
            <a:off x="3922329" y="3570606"/>
            <a:ext cx="576263" cy="21846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5" name="直接连接符 23563"/>
          <p:cNvCxnSpPr>
            <a:cxnSpLocks noChangeShapeType="1"/>
          </p:cNvCxnSpPr>
          <p:nvPr/>
        </p:nvCxnSpPr>
        <p:spPr bwMode="auto">
          <a:xfrm flipV="1">
            <a:off x="6022699" y="1111342"/>
            <a:ext cx="657225" cy="625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6" name="直接连接符 23567"/>
          <p:cNvCxnSpPr>
            <a:cxnSpLocks noChangeShapeType="1"/>
          </p:cNvCxnSpPr>
          <p:nvPr/>
        </p:nvCxnSpPr>
        <p:spPr bwMode="auto">
          <a:xfrm flipV="1">
            <a:off x="6052861" y="1578067"/>
            <a:ext cx="635000" cy="158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7" name="直接连接符 23577"/>
          <p:cNvCxnSpPr>
            <a:cxnSpLocks noChangeShapeType="1"/>
          </p:cNvCxnSpPr>
          <p:nvPr/>
        </p:nvCxnSpPr>
        <p:spPr bwMode="auto">
          <a:xfrm>
            <a:off x="6052861" y="1736817"/>
            <a:ext cx="627063" cy="2778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8" name="直接连接符 40"/>
          <p:cNvCxnSpPr>
            <a:cxnSpLocks noChangeShapeType="1"/>
          </p:cNvCxnSpPr>
          <p:nvPr/>
        </p:nvCxnSpPr>
        <p:spPr bwMode="auto">
          <a:xfrm flipV="1">
            <a:off x="5903910" y="2478452"/>
            <a:ext cx="617538" cy="7572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9" name="直接连接符 43"/>
          <p:cNvCxnSpPr>
            <a:cxnSpLocks noChangeShapeType="1"/>
          </p:cNvCxnSpPr>
          <p:nvPr/>
        </p:nvCxnSpPr>
        <p:spPr bwMode="auto">
          <a:xfrm flipV="1">
            <a:off x="5903910" y="3022965"/>
            <a:ext cx="627063" cy="212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0" name="直接连接符 46"/>
          <p:cNvCxnSpPr>
            <a:cxnSpLocks noChangeShapeType="1"/>
          </p:cNvCxnSpPr>
          <p:nvPr/>
        </p:nvCxnSpPr>
        <p:spPr bwMode="auto">
          <a:xfrm>
            <a:off x="5903910" y="3202352"/>
            <a:ext cx="635000" cy="25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 name="直接连接符 49"/>
          <p:cNvCxnSpPr>
            <a:cxnSpLocks noChangeShapeType="1"/>
          </p:cNvCxnSpPr>
          <p:nvPr/>
        </p:nvCxnSpPr>
        <p:spPr bwMode="auto">
          <a:xfrm>
            <a:off x="5903910" y="3235690"/>
            <a:ext cx="617538" cy="765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2" name="直接连接符 57"/>
          <p:cNvCxnSpPr>
            <a:cxnSpLocks noChangeShapeType="1"/>
          </p:cNvCxnSpPr>
          <p:nvPr/>
        </p:nvCxnSpPr>
        <p:spPr bwMode="auto">
          <a:xfrm>
            <a:off x="5949556" y="5844745"/>
            <a:ext cx="687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3" name="直接连接符 23587"/>
          <p:cNvCxnSpPr>
            <a:cxnSpLocks noChangeShapeType="1"/>
          </p:cNvCxnSpPr>
          <p:nvPr/>
        </p:nvCxnSpPr>
        <p:spPr bwMode="auto">
          <a:xfrm flipV="1">
            <a:off x="5949556" y="4408588"/>
            <a:ext cx="617538" cy="166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4" name="直接连接符 23592"/>
          <p:cNvCxnSpPr>
            <a:cxnSpLocks noChangeShapeType="1"/>
          </p:cNvCxnSpPr>
          <p:nvPr/>
        </p:nvCxnSpPr>
        <p:spPr bwMode="auto">
          <a:xfrm flipV="1">
            <a:off x="3922329" y="3118169"/>
            <a:ext cx="592138" cy="4524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5" name="直接连接符 23594"/>
          <p:cNvCxnSpPr>
            <a:cxnSpLocks noChangeShapeType="1"/>
          </p:cNvCxnSpPr>
          <p:nvPr/>
        </p:nvCxnSpPr>
        <p:spPr bwMode="auto">
          <a:xfrm>
            <a:off x="3922329" y="3570606"/>
            <a:ext cx="576263" cy="10327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6" name="直接连接符 6"/>
          <p:cNvCxnSpPr>
            <a:cxnSpLocks noChangeShapeType="1"/>
          </p:cNvCxnSpPr>
          <p:nvPr/>
        </p:nvCxnSpPr>
        <p:spPr bwMode="auto">
          <a:xfrm>
            <a:off x="5947969" y="4604685"/>
            <a:ext cx="620712"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7" name="任意多边形 42"/>
          <p:cNvSpPr>
            <a:spLocks noChangeArrowheads="1"/>
          </p:cNvSpPr>
          <p:nvPr/>
        </p:nvSpPr>
        <p:spPr bwMode="auto">
          <a:xfrm>
            <a:off x="6684341" y="5217683"/>
            <a:ext cx="5186363" cy="338137"/>
          </a:xfrm>
          <a:custGeom>
            <a:avLst/>
            <a:gdLst>
              <a:gd name="T0" fmla="*/ 0 w 5024000"/>
              <a:gd name="T1" fmla="*/ 594 h 428877"/>
              <a:gd name="T2" fmla="*/ 76029 w 5024000"/>
              <a:gd name="T3" fmla="*/ 0 h 428877"/>
              <a:gd name="T4" fmla="*/ 8830094 w 5024000"/>
              <a:gd name="T5" fmla="*/ 0 h 428877"/>
              <a:gd name="T6" fmla="*/ 8906123 w 5024000"/>
              <a:gd name="T7" fmla="*/ 594 h 428877"/>
              <a:gd name="T8" fmla="*/ 8906123 w 5024000"/>
              <a:gd name="T9" fmla="*/ 5349 h 428877"/>
              <a:gd name="T10" fmla="*/ 8830094 w 5024000"/>
              <a:gd name="T11" fmla="*/ 5942 h 428877"/>
              <a:gd name="T12" fmla="*/ 76029 w 5024000"/>
              <a:gd name="T13" fmla="*/ 5942 h 428877"/>
              <a:gd name="T14" fmla="*/ 0 w 5024000"/>
              <a:gd name="T15" fmla="*/ 5349 h 428877"/>
              <a:gd name="T16" fmla="*/ 0 w 5024000"/>
              <a:gd name="T17" fmla="*/ 594 h 4288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4000"/>
              <a:gd name="T28" fmla="*/ 0 h 428877"/>
              <a:gd name="T29" fmla="*/ 5024000 w 5024000"/>
              <a:gd name="T30" fmla="*/ 428877 h 4288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4000" h="428877">
                <a:moveTo>
                  <a:pt x="0" y="42888"/>
                </a:moveTo>
                <a:cubicBezTo>
                  <a:pt x="0" y="19202"/>
                  <a:pt x="19202" y="0"/>
                  <a:pt x="42888" y="0"/>
                </a:cubicBezTo>
                <a:lnTo>
                  <a:pt x="4981112" y="0"/>
                </a:lnTo>
                <a:cubicBezTo>
                  <a:pt x="5004798" y="0"/>
                  <a:pt x="5024000" y="19202"/>
                  <a:pt x="5024000" y="42888"/>
                </a:cubicBezTo>
                <a:lnTo>
                  <a:pt x="5024000" y="385989"/>
                </a:lnTo>
                <a:cubicBezTo>
                  <a:pt x="5024000" y="409675"/>
                  <a:pt x="5004798" y="428877"/>
                  <a:pt x="4981112" y="428877"/>
                </a:cubicBezTo>
                <a:lnTo>
                  <a:pt x="42888" y="428877"/>
                </a:lnTo>
                <a:cubicBezTo>
                  <a:pt x="19202" y="428877"/>
                  <a:pt x="0" y="409675"/>
                  <a:pt x="0" y="385989"/>
                </a:cubicBezTo>
                <a:lnTo>
                  <a:pt x="0" y="42888"/>
                </a:lnTo>
                <a:close/>
              </a:path>
            </a:pathLst>
          </a:custGeom>
          <a:noFill/>
          <a:ln w="25400">
            <a:solidFill>
              <a:schemeClr val="tx1"/>
            </a:solidFill>
            <a:miter lim="800000"/>
            <a:headEnd/>
            <a:tailEnd/>
          </a:ln>
        </p:spPr>
        <p:txBody>
          <a:bodyPr lIns="22721" tIns="22721" rIns="22721" bIns="22721"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承包人使用施工机械造成施工费用增加</a:t>
            </a:r>
          </a:p>
        </p:txBody>
      </p:sp>
      <p:sp>
        <p:nvSpPr>
          <p:cNvPr id="68" name="任意多边形 44"/>
          <p:cNvSpPr>
            <a:spLocks noChangeArrowheads="1"/>
          </p:cNvSpPr>
          <p:nvPr/>
        </p:nvSpPr>
        <p:spPr bwMode="auto">
          <a:xfrm>
            <a:off x="6668466" y="5685995"/>
            <a:ext cx="5202238" cy="317500"/>
          </a:xfrm>
          <a:custGeom>
            <a:avLst/>
            <a:gdLst>
              <a:gd name="T0" fmla="*/ 0 w 5024000"/>
              <a:gd name="T1" fmla="*/ 8026 h 344252"/>
              <a:gd name="T2" fmla="*/ 64477 w 5024000"/>
              <a:gd name="T3" fmla="*/ 0 h 344252"/>
              <a:gd name="T4" fmla="*/ 9345314 w 5024000"/>
              <a:gd name="T5" fmla="*/ 0 h 344252"/>
              <a:gd name="T6" fmla="*/ 9409794 w 5024000"/>
              <a:gd name="T7" fmla="*/ 8026 h 344252"/>
              <a:gd name="T8" fmla="*/ 9409794 w 5024000"/>
              <a:gd name="T9" fmla="*/ 72232 h 344252"/>
              <a:gd name="T10" fmla="*/ 9345314 w 5024000"/>
              <a:gd name="T11" fmla="*/ 80259 h 344252"/>
              <a:gd name="T12" fmla="*/ 64477 w 5024000"/>
              <a:gd name="T13" fmla="*/ 80259 h 344252"/>
              <a:gd name="T14" fmla="*/ 0 w 5024000"/>
              <a:gd name="T15" fmla="*/ 72232 h 344252"/>
              <a:gd name="T16" fmla="*/ 0 w 5024000"/>
              <a:gd name="T17" fmla="*/ 8026 h 344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4000"/>
              <a:gd name="T28" fmla="*/ 0 h 344252"/>
              <a:gd name="T29" fmla="*/ 5024000 w 5024000"/>
              <a:gd name="T30" fmla="*/ 344252 h 344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4000" h="344252">
                <a:moveTo>
                  <a:pt x="0" y="34425"/>
                </a:moveTo>
                <a:cubicBezTo>
                  <a:pt x="0" y="15413"/>
                  <a:pt x="15413" y="0"/>
                  <a:pt x="34425" y="0"/>
                </a:cubicBezTo>
                <a:lnTo>
                  <a:pt x="4989575" y="0"/>
                </a:lnTo>
                <a:cubicBezTo>
                  <a:pt x="5008587" y="0"/>
                  <a:pt x="5024000" y="15413"/>
                  <a:pt x="5024000" y="34425"/>
                </a:cubicBezTo>
                <a:lnTo>
                  <a:pt x="5024000" y="309827"/>
                </a:lnTo>
                <a:cubicBezTo>
                  <a:pt x="5024000" y="328839"/>
                  <a:pt x="5008587" y="344252"/>
                  <a:pt x="4989575" y="344252"/>
                </a:cubicBezTo>
                <a:lnTo>
                  <a:pt x="34425" y="344252"/>
                </a:lnTo>
                <a:cubicBezTo>
                  <a:pt x="15413" y="344252"/>
                  <a:pt x="0" y="328839"/>
                  <a:pt x="0" y="309827"/>
                </a:cubicBezTo>
                <a:lnTo>
                  <a:pt x="0" y="34425"/>
                </a:lnTo>
                <a:close/>
              </a:path>
            </a:pathLst>
          </a:custGeom>
          <a:noFill/>
          <a:ln w="25400">
            <a:solidFill>
              <a:schemeClr val="tx1"/>
            </a:solidFill>
            <a:miter lim="800000"/>
            <a:headEnd/>
            <a:tailEnd/>
          </a:ln>
        </p:spPr>
        <p:txBody>
          <a:bodyPr lIns="20243" tIns="20243" rIns="20243" bIns="20243"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承包人施工技术造成施工费用增加</a:t>
            </a:r>
          </a:p>
        </p:txBody>
      </p:sp>
      <p:sp>
        <p:nvSpPr>
          <p:cNvPr id="69" name="任意多边形 45"/>
          <p:cNvSpPr>
            <a:spLocks noChangeArrowheads="1"/>
          </p:cNvSpPr>
          <p:nvPr/>
        </p:nvSpPr>
        <p:spPr bwMode="auto">
          <a:xfrm>
            <a:off x="6681166" y="6132083"/>
            <a:ext cx="5189538" cy="355600"/>
          </a:xfrm>
          <a:custGeom>
            <a:avLst/>
            <a:gdLst>
              <a:gd name="T0" fmla="*/ 0 w 5028396"/>
              <a:gd name="T1" fmla="*/ 1279 h 432413"/>
              <a:gd name="T2" fmla="*/ 76290 w 5028396"/>
              <a:gd name="T3" fmla="*/ 0 h 432413"/>
              <a:gd name="T4" fmla="*/ 8795576 w 5028396"/>
              <a:gd name="T5" fmla="*/ 0 h 432413"/>
              <a:gd name="T6" fmla="*/ 8871877 w 5028396"/>
              <a:gd name="T7" fmla="*/ 1279 h 432413"/>
              <a:gd name="T8" fmla="*/ 8871877 w 5028396"/>
              <a:gd name="T9" fmla="*/ 11515 h 432413"/>
              <a:gd name="T10" fmla="*/ 8795576 w 5028396"/>
              <a:gd name="T11" fmla="*/ 12794 h 432413"/>
              <a:gd name="T12" fmla="*/ 76290 w 5028396"/>
              <a:gd name="T13" fmla="*/ 12794 h 432413"/>
              <a:gd name="T14" fmla="*/ 0 w 5028396"/>
              <a:gd name="T15" fmla="*/ 11515 h 432413"/>
              <a:gd name="T16" fmla="*/ 0 w 5028396"/>
              <a:gd name="T17" fmla="*/ 1279 h 432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28396"/>
              <a:gd name="T28" fmla="*/ 0 h 432413"/>
              <a:gd name="T29" fmla="*/ 5028396 w 5028396"/>
              <a:gd name="T30" fmla="*/ 432413 h 432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28396" h="432413">
                <a:moveTo>
                  <a:pt x="0" y="43241"/>
                </a:moveTo>
                <a:cubicBezTo>
                  <a:pt x="0" y="19360"/>
                  <a:pt x="19360" y="0"/>
                  <a:pt x="43241" y="0"/>
                </a:cubicBezTo>
                <a:lnTo>
                  <a:pt x="4985155" y="0"/>
                </a:lnTo>
                <a:cubicBezTo>
                  <a:pt x="5009036" y="0"/>
                  <a:pt x="5028396" y="19360"/>
                  <a:pt x="5028396" y="43241"/>
                </a:cubicBezTo>
                <a:lnTo>
                  <a:pt x="5028396" y="389172"/>
                </a:lnTo>
                <a:cubicBezTo>
                  <a:pt x="5028396" y="413053"/>
                  <a:pt x="5009036" y="432413"/>
                  <a:pt x="4985155" y="432413"/>
                </a:cubicBezTo>
                <a:lnTo>
                  <a:pt x="43241" y="432413"/>
                </a:lnTo>
                <a:cubicBezTo>
                  <a:pt x="19360" y="432413"/>
                  <a:pt x="0" y="413053"/>
                  <a:pt x="0" y="389172"/>
                </a:cubicBezTo>
                <a:lnTo>
                  <a:pt x="0" y="43241"/>
                </a:lnTo>
                <a:close/>
              </a:path>
            </a:pathLst>
          </a:custGeom>
          <a:noFill/>
          <a:ln w="25400">
            <a:solidFill>
              <a:schemeClr val="tx1"/>
            </a:solidFill>
            <a:miter lim="800000"/>
            <a:headEnd/>
            <a:tailEnd/>
          </a:ln>
        </p:spPr>
        <p:txBody>
          <a:bodyPr lIns="22825" tIns="22825" rIns="22825" bIns="22825" anchor="ctr"/>
          <a:lstStyle/>
          <a:p>
            <a:pPr algn="ctr" defTabSz="711200" eaLnBrk="1" hangingPunct="1">
              <a:lnSpc>
                <a:spcPct val="90000"/>
              </a:lnSpc>
              <a:spcAft>
                <a:spcPct val="35000"/>
              </a:spcAft>
              <a:buFont typeface="Arial" pitchFamily="34" charset="0"/>
              <a:buNone/>
            </a:pPr>
            <a:r>
              <a:rPr lang="zh-CN" altLang="en-US" sz="1600" b="1">
                <a:latin typeface="微软雅黑" pitchFamily="34" charset="-122"/>
                <a:ea typeface="微软雅黑" pitchFamily="34" charset="-122"/>
              </a:rPr>
              <a:t>承包人管理水平造成施工费用增加</a:t>
            </a:r>
          </a:p>
        </p:txBody>
      </p:sp>
      <p:cxnSp>
        <p:nvCxnSpPr>
          <p:cNvPr id="70" name="直接连接符 22"/>
          <p:cNvCxnSpPr>
            <a:cxnSpLocks noChangeShapeType="1"/>
          </p:cNvCxnSpPr>
          <p:nvPr/>
        </p:nvCxnSpPr>
        <p:spPr bwMode="auto">
          <a:xfrm flipV="1">
            <a:off x="6022699" y="5296481"/>
            <a:ext cx="642937" cy="4587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1" name="直接连接符 23559"/>
          <p:cNvCxnSpPr>
            <a:cxnSpLocks noChangeShapeType="1"/>
          </p:cNvCxnSpPr>
          <p:nvPr/>
        </p:nvCxnSpPr>
        <p:spPr bwMode="auto">
          <a:xfrm flipH="1" flipV="1">
            <a:off x="5999945" y="5890939"/>
            <a:ext cx="636587" cy="412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1605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250"/>
                                        <p:tgtEl>
                                          <p:spTgt spid="55"/>
                                        </p:tgtEl>
                                      </p:cBhvr>
                                    </p:animEffect>
                                  </p:childTnLst>
                                </p:cTn>
                              </p:par>
                              <p:par>
                                <p:cTn id="37" presetID="22" presetClass="entr" presetSubtype="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250"/>
                                        <p:tgtEl>
                                          <p:spTgt spid="57"/>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250"/>
                                        <p:tgtEl>
                                          <p:spTgt spid="56"/>
                                        </p:tgtEl>
                                      </p:cBhvr>
                                    </p:animEffect>
                                  </p:childTnLst>
                                </p:cTn>
                              </p:par>
                            </p:childTnLst>
                          </p:cTn>
                        </p:par>
                        <p:par>
                          <p:cTn id="43" fill="hold">
                            <p:stCondLst>
                              <p:cond delay="25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250"/>
                                        <p:tgtEl>
                                          <p:spTgt spid="58"/>
                                        </p:tgtEl>
                                      </p:cBhvr>
                                    </p:animEffect>
                                  </p:childTnLst>
                                </p:cTn>
                              </p:par>
                              <p:par>
                                <p:cTn id="58" presetID="22" presetClass="entr" presetSubtype="8"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250"/>
                                        <p:tgtEl>
                                          <p:spTgt spid="59"/>
                                        </p:tgtEl>
                                      </p:cBhvr>
                                    </p:animEffect>
                                  </p:childTnLst>
                                </p:cTn>
                              </p:par>
                              <p:par>
                                <p:cTn id="61" presetID="2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250"/>
                                        <p:tgtEl>
                                          <p:spTgt spid="60"/>
                                        </p:tgtEl>
                                      </p:cBhvr>
                                    </p:animEffect>
                                  </p:childTnLst>
                                </p:cTn>
                              </p:par>
                              <p:par>
                                <p:cTn id="64" presetID="22" presetClass="entr" presetSubtype="8"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left)">
                                      <p:cBhvr>
                                        <p:cTn id="66" dur="250"/>
                                        <p:tgtEl>
                                          <p:spTgt spid="61"/>
                                        </p:tgtEl>
                                      </p:cBhvr>
                                    </p:animEffect>
                                  </p:childTnLst>
                                </p:cTn>
                              </p:par>
                            </p:childTnLst>
                          </p:cTn>
                        </p:par>
                        <p:par>
                          <p:cTn id="67" fill="hold">
                            <p:stCondLst>
                              <p:cond delay="2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left)">
                                      <p:cBhvr>
                                        <p:cTn id="76" dur="500"/>
                                        <p:tgtEl>
                                          <p:spTgt spid="4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250"/>
                                        <p:tgtEl>
                                          <p:spTgt spid="63"/>
                                        </p:tgtEl>
                                      </p:cBhvr>
                                    </p:animEffect>
                                  </p:childTnLst>
                                </p:cTn>
                              </p:par>
                              <p:par>
                                <p:cTn id="85" presetID="22" presetClass="entr" presetSubtype="8"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250"/>
                                        <p:tgtEl>
                                          <p:spTgt spid="66"/>
                                        </p:tgtEl>
                                      </p:cBhvr>
                                    </p:animEffect>
                                  </p:childTnLst>
                                </p:cTn>
                              </p:par>
                            </p:childTnLst>
                          </p:cTn>
                        </p:par>
                        <p:par>
                          <p:cTn id="88" fill="hold">
                            <p:stCondLst>
                              <p:cond delay="250"/>
                            </p:stCondLst>
                            <p:childTnLst>
                              <p:par>
                                <p:cTn id="89" presetID="22" presetClass="entr" presetSubtype="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left)">
                                      <p:cBhvr>
                                        <p:cTn id="91" dur="500"/>
                                        <p:tgtEl>
                                          <p:spTgt spid="4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left)">
                                      <p:cBhvr>
                                        <p:cTn id="99" dur="250"/>
                                        <p:tgtEl>
                                          <p:spTgt spid="62"/>
                                        </p:tgtEl>
                                      </p:cBhvr>
                                    </p:animEffect>
                                  </p:childTnLst>
                                </p:cTn>
                              </p:par>
                              <p:par>
                                <p:cTn id="100" presetID="22" presetClass="entr" presetSubtype="8" fill="hold"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left)">
                                      <p:cBhvr>
                                        <p:cTn id="102" dur="250"/>
                                        <p:tgtEl>
                                          <p:spTgt spid="71"/>
                                        </p:tgtEl>
                                      </p:cBhvr>
                                    </p:animEffect>
                                  </p:childTnLst>
                                </p:cTn>
                              </p:par>
                              <p:par>
                                <p:cTn id="103" presetID="22" presetClass="entr" presetSubtype="8"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wipe(left)">
                                      <p:cBhvr>
                                        <p:cTn id="105" dur="250"/>
                                        <p:tgtEl>
                                          <p:spTgt spid="70"/>
                                        </p:tgtEl>
                                      </p:cBhvr>
                                    </p:animEffect>
                                  </p:childTnLst>
                                </p:cTn>
                              </p:par>
                            </p:childTnLst>
                          </p:cTn>
                        </p:par>
                        <p:par>
                          <p:cTn id="106" fill="hold">
                            <p:stCondLst>
                              <p:cond delay="250"/>
                            </p:stCondLst>
                            <p:childTnLst>
                              <p:par>
                                <p:cTn id="107" presetID="22" presetClass="entr" presetSubtype="8"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left)">
                                      <p:cBhvr>
                                        <p:cTn id="109" dur="500"/>
                                        <p:tgtEl>
                                          <p:spTgt spid="6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wipe(left)">
                                      <p:cBhvr>
                                        <p:cTn id="112" dur="500"/>
                                        <p:tgtEl>
                                          <p:spTgt spid="68"/>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wipe(left)">
                                      <p:cBhvr>
                                        <p:cTn id="11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autoUpdateAnimBg="0"/>
      <p:bldP spid="52" grpId="0" animBg="1" autoUpdateAnimBg="0"/>
      <p:bldP spid="67" grpId="0" animBg="1" autoUpdateAnimBg="0"/>
      <p:bldP spid="68" grpId="0" animBg="1" autoUpdateAnimBg="0"/>
      <p:bldP spid="6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14" name="文本框 18"/>
          <p:cNvSpPr txBox="1">
            <a:spLocks noChangeArrowheads="1"/>
          </p:cNvSpPr>
          <p:nvPr/>
        </p:nvSpPr>
        <p:spPr bwMode="auto">
          <a:xfrm>
            <a:off x="1108097" y="2170212"/>
            <a:ext cx="104041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400" b="1" dirty="0">
                <a:latin typeface="微软雅黑" pitchFamily="34" charset="-122"/>
                <a:ea typeface="微软雅黑" pitchFamily="34" charset="-122"/>
              </a:rPr>
              <a:t>三、单价合同结算工程量形成于历次期中支付的累积</a:t>
            </a:r>
          </a:p>
        </p:txBody>
      </p:sp>
      <p:sp>
        <p:nvSpPr>
          <p:cNvPr id="15" name="矩形 5"/>
          <p:cNvSpPr>
            <a:spLocks noChangeArrowheads="1"/>
          </p:cNvSpPr>
          <p:nvPr/>
        </p:nvSpPr>
        <p:spPr bwMode="auto">
          <a:xfrm>
            <a:off x="2296128" y="2852936"/>
            <a:ext cx="4544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itchFamily="34" charset="-122"/>
                <a:ea typeface="微软雅黑" pitchFamily="34" charset="-122"/>
              </a:rPr>
              <a:t>（一）单价合同具有“重新计量”特征</a:t>
            </a:r>
          </a:p>
        </p:txBody>
      </p:sp>
      <p:sp>
        <p:nvSpPr>
          <p:cNvPr id="16" name="矩形 8"/>
          <p:cNvSpPr>
            <a:spLocks noChangeArrowheads="1"/>
          </p:cNvSpPr>
          <p:nvPr/>
        </p:nvSpPr>
        <p:spPr bwMode="auto">
          <a:xfrm>
            <a:off x="2296129" y="3501008"/>
            <a:ext cx="71131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itchFamily="34" charset="-122"/>
                <a:ea typeface="微软雅黑" pitchFamily="34" charset="-122"/>
              </a:rPr>
              <a:t>（二）单价合同下结算工程量形成的相关规定</a:t>
            </a:r>
          </a:p>
        </p:txBody>
      </p:sp>
      <p:sp>
        <p:nvSpPr>
          <p:cNvPr id="17" name="矩形 16"/>
          <p:cNvSpPr>
            <a:spLocks noChangeArrowheads="1"/>
          </p:cNvSpPr>
          <p:nvPr/>
        </p:nvSpPr>
        <p:spPr bwMode="auto">
          <a:xfrm>
            <a:off x="2296128" y="4181018"/>
            <a:ext cx="8798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itchFamily="34" charset="-122"/>
                <a:ea typeface="微软雅黑" pitchFamily="34" charset="-122"/>
              </a:rPr>
              <a:t>（三</a:t>
            </a:r>
            <a:r>
              <a:rPr lang="zh-CN" altLang="en-US" sz="2000" b="1" dirty="0" smtClean="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sym typeface="Gill Sans" pitchFamily="-84" charset="0"/>
              </a:rPr>
              <a:t>清单方式招标的</a:t>
            </a:r>
            <a:r>
              <a:rPr lang="zh-CN" altLang="en-US" sz="2000" b="1" dirty="0">
                <a:solidFill>
                  <a:schemeClr val="bg1"/>
                </a:solidFill>
                <a:latin typeface="微软雅黑" pitchFamily="34" charset="-122"/>
                <a:ea typeface="微软雅黑" pitchFamily="34" charset="-122"/>
              </a:rPr>
              <a:t>总价</a:t>
            </a:r>
            <a:r>
              <a:rPr lang="zh-CN" altLang="en-US" sz="2000" b="1" dirty="0" smtClean="0">
                <a:solidFill>
                  <a:schemeClr val="bg1"/>
                </a:solidFill>
                <a:latin typeface="微软雅黑" pitchFamily="34" charset="-122"/>
                <a:ea typeface="微软雅黑" pitchFamily="34" charset="-122"/>
              </a:rPr>
              <a:t>合同</a:t>
            </a:r>
            <a:r>
              <a:rPr lang="zh-CN" altLang="en-US" sz="2000" b="1" dirty="0">
                <a:solidFill>
                  <a:schemeClr val="bg1"/>
                </a:solidFill>
                <a:latin typeface="微软雅黑" pitchFamily="34" charset="-122"/>
                <a:ea typeface="微软雅黑" pitchFamily="34" charset="-122"/>
              </a:rPr>
              <a:t>的</a:t>
            </a:r>
            <a:r>
              <a:rPr lang="zh-CN" altLang="en-US" sz="2000" b="1" dirty="0" smtClean="0">
                <a:solidFill>
                  <a:schemeClr val="bg1"/>
                </a:solidFill>
                <a:latin typeface="微软雅黑" pitchFamily="34" charset="-122"/>
                <a:ea typeface="微软雅黑" pitchFamily="34" charset="-122"/>
              </a:rPr>
              <a:t>计量可参照</a:t>
            </a:r>
            <a:r>
              <a:rPr lang="zh-CN" altLang="en-US" sz="2000" b="1" dirty="0">
                <a:solidFill>
                  <a:schemeClr val="bg1"/>
                </a:solidFill>
                <a:latin typeface="微软雅黑" pitchFamily="34" charset="-122"/>
                <a:ea typeface="微软雅黑" pitchFamily="34" charset="-122"/>
              </a:rPr>
              <a:t>“单价合同的计量”</a:t>
            </a:r>
          </a:p>
        </p:txBody>
      </p:sp>
    </p:spTree>
    <p:extLst>
      <p:ext uri="{BB962C8B-B14F-4D97-AF65-F5344CB8AC3E}">
        <p14:creationId xmlns:p14="http://schemas.microsoft.com/office/powerpoint/2010/main" val="170105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876187" y="2463801"/>
            <a:ext cx="10399946" cy="1179513"/>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125000"/>
              </a:lnSpc>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清单计价规范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2.0.11</a:t>
            </a:r>
            <a:r>
              <a:rPr lang="zh-CN" altLang="en-US" dirty="0">
                <a:latin typeface="微软雅黑" pitchFamily="34" charset="-122"/>
                <a:ea typeface="微软雅黑" pitchFamily="34" charset="-122"/>
              </a:rPr>
              <a:t>条规定：</a:t>
            </a:r>
          </a:p>
          <a:p>
            <a:pPr eaLnBrk="1" hangingPunct="1">
              <a:lnSpc>
                <a:spcPct val="125000"/>
              </a:lnSpc>
            </a:pPr>
            <a:r>
              <a:rPr lang="zh-CN" altLang="en-US" dirty="0">
                <a:latin typeface="微软雅黑" pitchFamily="34" charset="-122"/>
                <a:ea typeface="微软雅黑" pitchFamily="34" charset="-122"/>
              </a:rPr>
              <a:t>       单价合同是发承包双方约定以工程量清单及其综合单价进行合同价款计算、调整和确认的建设工程施工合同。</a:t>
            </a:r>
            <a:endParaRPr lang="zh-CN" altLang="zh-CN" dirty="0">
              <a:latin typeface="微软雅黑" pitchFamily="34" charset="-122"/>
              <a:ea typeface="微软雅黑" pitchFamily="34" charset="-122"/>
            </a:endParaRPr>
          </a:p>
          <a:p>
            <a:pPr eaLnBrk="1" hangingPunct="1">
              <a:lnSpc>
                <a:spcPct val="125000"/>
              </a:lnSpc>
            </a:pPr>
            <a:endParaRPr lang="zh-CN" altLang="en-US" sz="1600" dirty="0">
              <a:latin typeface="微软雅黑" pitchFamily="34" charset="-122"/>
              <a:ea typeface="微软雅黑" pitchFamily="34" charset="-122"/>
              <a:sym typeface="Gill Sans" pitchFamily="-84" charset="0"/>
            </a:endParaRPr>
          </a:p>
        </p:txBody>
      </p:sp>
      <p:sp>
        <p:nvSpPr>
          <p:cNvPr id="37894" name="矩形 10"/>
          <p:cNvSpPr>
            <a:spLocks noChangeArrowheads="1"/>
          </p:cNvSpPr>
          <p:nvPr/>
        </p:nvSpPr>
        <p:spPr bwMode="auto">
          <a:xfrm>
            <a:off x="486770" y="1419225"/>
            <a:ext cx="4544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000000"/>
                </a:solidFill>
                <a:latin typeface="微软雅黑" pitchFamily="34" charset="-122"/>
                <a:ea typeface="微软雅黑" pitchFamily="34" charset="-122"/>
              </a:rPr>
              <a:t>（一）单价合同具有“重新计量”特征</a:t>
            </a:r>
          </a:p>
        </p:txBody>
      </p:sp>
      <p:sp>
        <p:nvSpPr>
          <p:cNvPr id="27655" name="矩形 13"/>
          <p:cNvSpPr>
            <a:spLocks noChangeArrowheads="1"/>
          </p:cNvSpPr>
          <p:nvPr/>
        </p:nvSpPr>
        <p:spPr bwMode="auto">
          <a:xfrm>
            <a:off x="1054646" y="3948114"/>
            <a:ext cx="98369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rgbClr val="000000"/>
                </a:solidFill>
                <a:latin typeface="微软雅黑" pitchFamily="34" charset="-122"/>
                <a:ea typeface="微软雅黑" pitchFamily="34" charset="-122"/>
              </a:rPr>
              <a:t>       </a:t>
            </a:r>
            <a:r>
              <a:rPr lang="zh-CN" altLang="en-US" sz="1600" dirty="0">
                <a:solidFill>
                  <a:srgbClr val="000000"/>
                </a:solidFill>
                <a:latin typeface="微软雅黑" pitchFamily="34" charset="-122"/>
                <a:ea typeface="微软雅黑" pitchFamily="34" charset="-122"/>
              </a:rPr>
              <a:t>从</a:t>
            </a:r>
            <a:r>
              <a:rPr lang="en-US" altLang="zh-CN" sz="1600" dirty="0">
                <a:solidFill>
                  <a:srgbClr val="000000"/>
                </a:solidFill>
                <a:latin typeface="微软雅黑" pitchFamily="34" charset="-122"/>
                <a:ea typeface="微软雅黑" pitchFamily="34" charset="-122"/>
              </a:rPr>
              <a:t>13</a:t>
            </a:r>
            <a:r>
              <a:rPr lang="zh-CN" altLang="en-US" sz="1600" dirty="0">
                <a:solidFill>
                  <a:srgbClr val="000000"/>
                </a:solidFill>
                <a:latin typeface="微软雅黑" pitchFamily="34" charset="-122"/>
                <a:ea typeface="微软雅黑" pitchFamily="34" charset="-122"/>
              </a:rPr>
              <a:t>版</a:t>
            </a:r>
            <a:r>
              <a:rPr lang="zh-CN" altLang="zh-CN" sz="1600" dirty="0">
                <a:solidFill>
                  <a:srgbClr val="000000"/>
                </a:solidFill>
                <a:latin typeface="微软雅黑" pitchFamily="34" charset="-122"/>
                <a:ea typeface="微软雅黑" pitchFamily="34" charset="-122"/>
              </a:rPr>
              <a:t>《</a:t>
            </a:r>
            <a:r>
              <a:rPr lang="zh-CN" altLang="en-US" sz="1600" dirty="0">
                <a:solidFill>
                  <a:srgbClr val="000000"/>
                </a:solidFill>
                <a:latin typeface="微软雅黑" pitchFamily="34" charset="-122"/>
                <a:ea typeface="微软雅黑" pitchFamily="34" charset="-122"/>
              </a:rPr>
              <a:t>清单计价规范</a:t>
            </a:r>
            <a:r>
              <a:rPr lang="zh-CN" altLang="zh-CN" sz="1600" dirty="0">
                <a:solidFill>
                  <a:srgbClr val="000000"/>
                </a:solidFill>
                <a:latin typeface="微软雅黑" pitchFamily="34" charset="-122"/>
                <a:ea typeface="微软雅黑" pitchFamily="34" charset="-122"/>
              </a:rPr>
              <a:t>》</a:t>
            </a:r>
            <a:r>
              <a:rPr lang="zh-CN" altLang="en-US" sz="1600" dirty="0">
                <a:solidFill>
                  <a:srgbClr val="000000"/>
                </a:solidFill>
                <a:latin typeface="微软雅黑" pitchFamily="34" charset="-122"/>
                <a:ea typeface="微软雅黑" pitchFamily="34" charset="-122"/>
              </a:rPr>
              <a:t>的规定中可知，单价合同的含义类似于“重新计量合同 （</a:t>
            </a:r>
            <a:r>
              <a:rPr lang="en-US" altLang="zh-CN" sz="1600" dirty="0">
                <a:solidFill>
                  <a:srgbClr val="000000"/>
                </a:solidFill>
                <a:latin typeface="微软雅黑" pitchFamily="34" charset="-122"/>
                <a:ea typeface="微软雅黑" pitchFamily="34" charset="-122"/>
                <a:cs typeface="Times New Roman" pitchFamily="18" charset="0"/>
              </a:rPr>
              <a:t>Re-measurement Contract</a:t>
            </a:r>
            <a:r>
              <a:rPr lang="zh-CN" altLang="en-US" sz="1600" dirty="0">
                <a:solidFill>
                  <a:srgbClr val="000000"/>
                </a:solidFill>
                <a:latin typeface="微软雅黑" pitchFamily="34" charset="-122"/>
                <a:ea typeface="微软雅黑" pitchFamily="34" charset="-122"/>
              </a:rPr>
              <a:t>）”（尼尔</a:t>
            </a:r>
            <a:r>
              <a:rPr lang="en-US" altLang="zh-CN" sz="1600" dirty="0">
                <a:solidFill>
                  <a:srgbClr val="000000"/>
                </a:solidFill>
                <a:latin typeface="微软雅黑" pitchFamily="34" charset="-122"/>
                <a:ea typeface="微软雅黑" pitchFamily="34" charset="-122"/>
              </a:rPr>
              <a:t> G </a:t>
            </a:r>
            <a:r>
              <a:rPr lang="zh-CN" altLang="en-US" sz="1600" dirty="0">
                <a:solidFill>
                  <a:srgbClr val="000000"/>
                </a:solidFill>
                <a:latin typeface="微软雅黑" pitchFamily="34" charset="-122"/>
                <a:ea typeface="微软雅黑" pitchFamily="34" charset="-122"/>
              </a:rPr>
              <a:t>巴尼，</a:t>
            </a:r>
            <a:r>
              <a:rPr lang="en-US" altLang="zh-CN" sz="1600" dirty="0">
                <a:solidFill>
                  <a:srgbClr val="000000"/>
                </a:solidFill>
                <a:latin typeface="微软雅黑" pitchFamily="34" charset="-122"/>
                <a:ea typeface="微软雅黑" pitchFamily="34" charset="-122"/>
              </a:rPr>
              <a:t>2005</a:t>
            </a:r>
            <a:r>
              <a:rPr lang="zh-CN" altLang="en-US" sz="1600" dirty="0">
                <a:solidFill>
                  <a:srgbClr val="000000"/>
                </a:solidFill>
                <a:latin typeface="微软雅黑" pitchFamily="34" charset="-122"/>
                <a:ea typeface="微软雅黑" pitchFamily="34" charset="-122"/>
              </a:rPr>
              <a:t>），即所完成的工程量需要进行重新计量，中标时的工程量仅为一个估计值，仍需要后期的不断改进与修正</a:t>
            </a:r>
            <a:r>
              <a:rPr lang="zh-CN" altLang="en-US" sz="1600" dirty="0">
                <a:latin typeface="微软雅黑" pitchFamily="34" charset="-122"/>
                <a:ea typeface="微软雅黑" pitchFamily="34" charset="-122"/>
              </a:rPr>
              <a:t>。</a:t>
            </a:r>
            <a:endParaRPr lang="zh-CN" altLang="en-US" sz="1600" dirty="0">
              <a:ea typeface="宋体" pitchFamily="2" charset="-122"/>
            </a:endParaRPr>
          </a:p>
        </p:txBody>
      </p:sp>
      <p:sp>
        <p:nvSpPr>
          <p:cNvPr id="9" name="文本框 18"/>
          <p:cNvSpPr txBox="1">
            <a:spLocks noChangeArrowheads="1"/>
          </p:cNvSpPr>
          <p:nvPr/>
        </p:nvSpPr>
        <p:spPr bwMode="auto">
          <a:xfrm>
            <a:off x="1918742" y="169476"/>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itchFamily="34" charset="-122"/>
                <a:ea typeface="微软雅黑" pitchFamily="34" charset="-122"/>
              </a:rPr>
              <a:t>三、单价合同结算工程量形成于历次期中支付的累积</a:t>
            </a:r>
          </a:p>
        </p:txBody>
      </p:sp>
    </p:spTree>
    <p:extLst>
      <p:ext uri="{BB962C8B-B14F-4D97-AF65-F5344CB8AC3E}">
        <p14:creationId xmlns:p14="http://schemas.microsoft.com/office/powerpoint/2010/main" val="235700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fade">
                                      <p:cBhvr>
                                        <p:cTn id="1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6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247471" y="1988840"/>
            <a:ext cx="6340988" cy="136815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smtClean="0">
                <a:latin typeface="微软雅黑" pitchFamily="34" charset="-122"/>
                <a:ea typeface="微软雅黑" pitchFamily="34" charset="-122"/>
              </a:rPr>
              <a:t>99</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FIDIC《</a:t>
            </a:r>
            <a:r>
              <a:rPr lang="zh-CN" altLang="en-US" dirty="0">
                <a:latin typeface="微软雅黑" pitchFamily="34" charset="-122"/>
                <a:ea typeface="微软雅黑" pitchFamily="34" charset="-122"/>
              </a:rPr>
              <a:t>施工合同条件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14.1</a:t>
            </a:r>
            <a:r>
              <a:rPr lang="zh-CN" altLang="en-US" dirty="0">
                <a:latin typeface="微软雅黑" pitchFamily="34" charset="-122"/>
                <a:ea typeface="微软雅黑" pitchFamily="34" charset="-122"/>
              </a:rPr>
              <a:t>条规定：</a:t>
            </a:r>
          </a:p>
          <a:p>
            <a:pPr eaLnBrk="1" hangingPunct="1">
              <a:lnSpc>
                <a:spcPct val="125000"/>
              </a:lnSpc>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  工程量清单</a:t>
            </a:r>
            <a:r>
              <a:rPr lang="zh-CN" altLang="en-US" dirty="0">
                <a:latin typeface="微软雅黑" pitchFamily="34" charset="-122"/>
                <a:ea typeface="微软雅黑" pitchFamily="34" charset="-122"/>
              </a:rPr>
              <a:t>或其它报表中可能列出的任何工程量仅为</a:t>
            </a:r>
            <a:r>
              <a:rPr lang="zh-CN" altLang="en-US" dirty="0">
                <a:solidFill>
                  <a:schemeClr val="accent6">
                    <a:lumMod val="75000"/>
                  </a:schemeClr>
                </a:solidFill>
                <a:latin typeface="微软雅黑" pitchFamily="34" charset="-122"/>
                <a:ea typeface="微软雅黑" pitchFamily="34" charset="-122"/>
              </a:rPr>
              <a:t>估算</a:t>
            </a:r>
            <a:r>
              <a:rPr lang="zh-CN" altLang="en-US" dirty="0">
                <a:latin typeface="微软雅黑" pitchFamily="34" charset="-122"/>
                <a:ea typeface="微软雅黑" pitchFamily="34" charset="-122"/>
              </a:rPr>
              <a:t>工程量。</a:t>
            </a:r>
            <a:endParaRPr lang="zh-CN" altLang="en-US" dirty="0">
              <a:latin typeface="微软雅黑" pitchFamily="34" charset="-122"/>
              <a:ea typeface="微软雅黑" pitchFamily="34" charset="-122"/>
              <a:sym typeface="Gill Sans" pitchFamily="-84" charset="0"/>
            </a:endParaRPr>
          </a:p>
        </p:txBody>
      </p:sp>
      <p:sp>
        <p:nvSpPr>
          <p:cNvPr id="7" name="矩形 6"/>
          <p:cNvSpPr>
            <a:spLocks noChangeArrowheads="1"/>
          </p:cNvSpPr>
          <p:nvPr/>
        </p:nvSpPr>
        <p:spPr bwMode="auto">
          <a:xfrm>
            <a:off x="247471" y="3525117"/>
            <a:ext cx="6340988" cy="1416051"/>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smtClean="0">
                <a:latin typeface="微软雅黑" pitchFamily="34" charset="-122"/>
                <a:ea typeface="微软雅黑" pitchFamily="34" charset="-122"/>
                <a:sym typeface="Gill Sans" pitchFamily="-84" charset="0"/>
              </a:rPr>
              <a:t>13</a:t>
            </a:r>
            <a:r>
              <a:rPr lang="zh-CN" altLang="en-US" dirty="0">
                <a:latin typeface="微软雅黑" pitchFamily="34" charset="-122"/>
                <a:ea typeface="微软雅黑" pitchFamily="34" charset="-122"/>
                <a:sym typeface="Gill Sans" pitchFamily="-84" charset="0"/>
              </a:rPr>
              <a:t>版</a:t>
            </a:r>
            <a:r>
              <a:rPr lang="en-US" altLang="zh-CN" dirty="0">
                <a:latin typeface="微软雅黑" pitchFamily="34" charset="-122"/>
                <a:ea typeface="微软雅黑" pitchFamily="34" charset="-122"/>
                <a:sym typeface="Gill Sans" pitchFamily="-84" charset="0"/>
              </a:rPr>
              <a:t>《</a:t>
            </a:r>
            <a:r>
              <a:rPr lang="zh-CN" altLang="en-US" dirty="0">
                <a:latin typeface="微软雅黑" pitchFamily="34" charset="-122"/>
                <a:ea typeface="微软雅黑" pitchFamily="34" charset="-122"/>
                <a:sym typeface="Gill Sans" pitchFamily="-84" charset="0"/>
              </a:rPr>
              <a:t>清单计价规范</a:t>
            </a:r>
            <a:r>
              <a:rPr lang="en-US" altLang="zh-CN" dirty="0">
                <a:latin typeface="微软雅黑" pitchFamily="34" charset="-122"/>
                <a:ea typeface="微软雅黑" pitchFamily="34" charset="-122"/>
                <a:sym typeface="Gill Sans" pitchFamily="-84" charset="0"/>
              </a:rPr>
              <a:t>》</a:t>
            </a:r>
          </a:p>
          <a:p>
            <a:pPr eaLnBrk="1" hangingPunct="1">
              <a:lnSpc>
                <a:spcPct val="125000"/>
              </a:lnSpc>
            </a:pPr>
            <a:r>
              <a:rPr lang="zh-CN" altLang="en-US" dirty="0">
                <a:latin typeface="微软雅黑" pitchFamily="34" charset="-122"/>
                <a:ea typeface="微软雅黑" pitchFamily="34" charset="-122"/>
                <a:sym typeface="Gill Sans" pitchFamily="-84" charset="0"/>
              </a:rPr>
              <a:t> </a:t>
            </a:r>
            <a:r>
              <a:rPr lang="zh-CN" altLang="en-US" dirty="0" smtClean="0">
                <a:latin typeface="微软雅黑" pitchFamily="34" charset="-122"/>
                <a:ea typeface="微软雅黑" pitchFamily="34" charset="-122"/>
                <a:sym typeface="Gill Sans" pitchFamily="-84" charset="0"/>
              </a:rPr>
              <a:t>     </a:t>
            </a:r>
            <a:r>
              <a:rPr lang="zh-CN" altLang="en-US" dirty="0">
                <a:latin typeface="微软雅黑" pitchFamily="34" charset="-122"/>
                <a:ea typeface="微软雅黑" pitchFamily="34" charset="-122"/>
                <a:sym typeface="Gill Sans" pitchFamily="-84" charset="0"/>
              </a:rPr>
              <a:t>第</a:t>
            </a:r>
            <a:r>
              <a:rPr lang="en-US" altLang="zh-CN" dirty="0">
                <a:latin typeface="微软雅黑" pitchFamily="34" charset="-122"/>
                <a:ea typeface="微软雅黑" pitchFamily="34" charset="-122"/>
                <a:sym typeface="Gill Sans" pitchFamily="-84" charset="0"/>
              </a:rPr>
              <a:t>3.1.4</a:t>
            </a:r>
            <a:r>
              <a:rPr lang="zh-CN" altLang="en-US" dirty="0">
                <a:latin typeface="微软雅黑" pitchFamily="34" charset="-122"/>
                <a:ea typeface="微软雅黑" pitchFamily="34" charset="-122"/>
                <a:sym typeface="Gill Sans" pitchFamily="-84" charset="0"/>
              </a:rPr>
              <a:t>条规定：工程量清单应采用综合单价计价</a:t>
            </a:r>
            <a:endParaRPr lang="en-US" altLang="zh-CN" dirty="0">
              <a:latin typeface="微软雅黑" pitchFamily="34" charset="-122"/>
              <a:ea typeface="微软雅黑" pitchFamily="34" charset="-122"/>
              <a:sym typeface="Gill Sans" pitchFamily="-84" charset="0"/>
            </a:endParaRPr>
          </a:p>
          <a:p>
            <a:pPr eaLnBrk="1" hangingPunct="1">
              <a:lnSpc>
                <a:spcPct val="125000"/>
              </a:lnSpc>
            </a:pPr>
            <a:r>
              <a:rPr lang="zh-CN" altLang="en-US" dirty="0">
                <a:latin typeface="微软雅黑" pitchFamily="34" charset="-122"/>
                <a:ea typeface="微软雅黑" pitchFamily="34" charset="-122"/>
                <a:sym typeface="Gill Sans" pitchFamily="-84" charset="0"/>
              </a:rPr>
              <a:t>      </a:t>
            </a:r>
            <a:r>
              <a:rPr lang="zh-CN" altLang="en-US" dirty="0" smtClean="0">
                <a:latin typeface="微软雅黑" pitchFamily="34" charset="-122"/>
                <a:ea typeface="微软雅黑" pitchFamily="34" charset="-122"/>
                <a:sym typeface="Gill Sans" pitchFamily="-84" charset="0"/>
              </a:rPr>
              <a:t>第</a:t>
            </a:r>
            <a:r>
              <a:rPr lang="en-US" altLang="zh-CN" dirty="0" smtClean="0">
                <a:latin typeface="微软雅黑" pitchFamily="34" charset="-122"/>
                <a:ea typeface="微软雅黑" pitchFamily="34" charset="-122"/>
                <a:sym typeface="Gill Sans" pitchFamily="-84" charset="0"/>
              </a:rPr>
              <a:t>7</a:t>
            </a:r>
            <a:r>
              <a:rPr lang="en-US" altLang="zh-CN" dirty="0">
                <a:latin typeface="微软雅黑" pitchFamily="34" charset="-122"/>
                <a:ea typeface="微软雅黑" pitchFamily="34" charset="-122"/>
                <a:sym typeface="Gill Sans" pitchFamily="-84" charset="0"/>
              </a:rPr>
              <a:t>.1.3</a:t>
            </a:r>
            <a:r>
              <a:rPr lang="zh-CN" altLang="en-US" dirty="0">
                <a:latin typeface="微软雅黑" pitchFamily="34" charset="-122"/>
                <a:ea typeface="微软雅黑" pitchFamily="34" charset="-122"/>
                <a:sym typeface="Gill Sans" pitchFamily="-84" charset="0"/>
              </a:rPr>
              <a:t>条规定：实行工程量清单计价的工程，</a:t>
            </a:r>
            <a:r>
              <a:rPr lang="zh-CN" altLang="en-US" dirty="0">
                <a:solidFill>
                  <a:schemeClr val="accent6">
                    <a:lumMod val="75000"/>
                  </a:schemeClr>
                </a:solidFill>
                <a:latin typeface="微软雅黑" pitchFamily="34" charset="-122"/>
                <a:ea typeface="微软雅黑" pitchFamily="34" charset="-122"/>
                <a:sym typeface="Gill Sans" pitchFamily="-84" charset="0"/>
              </a:rPr>
              <a:t>应采用单价合同</a:t>
            </a:r>
          </a:p>
        </p:txBody>
      </p:sp>
      <p:sp>
        <p:nvSpPr>
          <p:cNvPr id="8" name="矩形 7"/>
          <p:cNvSpPr>
            <a:spLocks noChangeArrowheads="1"/>
          </p:cNvSpPr>
          <p:nvPr/>
        </p:nvSpPr>
        <p:spPr bwMode="auto">
          <a:xfrm>
            <a:off x="247471" y="5085184"/>
            <a:ext cx="6351791" cy="1270198"/>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smtClean="0">
                <a:latin typeface="微软雅黑" pitchFamily="34" charset="-122"/>
                <a:ea typeface="微软雅黑" pitchFamily="34" charset="-122"/>
                <a:sym typeface="Gill Sans" pitchFamily="-84" charset="0"/>
              </a:rPr>
              <a:t>07</a:t>
            </a:r>
            <a:r>
              <a:rPr lang="zh-CN" altLang="en-US" dirty="0">
                <a:latin typeface="微软雅黑" pitchFamily="34" charset="-122"/>
                <a:ea typeface="微软雅黑" pitchFamily="34" charset="-122"/>
                <a:sym typeface="Gill Sans" pitchFamily="-84" charset="0"/>
              </a:rPr>
              <a:t>版</a:t>
            </a:r>
            <a:r>
              <a:rPr lang="en-US" altLang="zh-CN" dirty="0">
                <a:latin typeface="微软雅黑" pitchFamily="34" charset="-122"/>
                <a:ea typeface="微软雅黑" pitchFamily="34" charset="-122"/>
                <a:sym typeface="Gill Sans" pitchFamily="-84" charset="0"/>
              </a:rPr>
              <a:t>《</a:t>
            </a:r>
            <a:r>
              <a:rPr lang="zh-CN" altLang="en-US" dirty="0">
                <a:latin typeface="微软雅黑" pitchFamily="34" charset="-122"/>
                <a:ea typeface="微软雅黑" pitchFamily="34" charset="-122"/>
                <a:sym typeface="Gill Sans" pitchFamily="-84" charset="0"/>
              </a:rPr>
              <a:t>标准施工招标文件</a:t>
            </a:r>
            <a:r>
              <a:rPr lang="en-US" altLang="zh-CN" dirty="0">
                <a:latin typeface="微软雅黑" pitchFamily="34" charset="-122"/>
                <a:ea typeface="微软雅黑" pitchFamily="34" charset="-122"/>
                <a:sym typeface="Gill Sans" pitchFamily="-84" charset="0"/>
              </a:rPr>
              <a:t>》</a:t>
            </a:r>
            <a:r>
              <a:rPr lang="zh-CN" altLang="en-US" dirty="0">
                <a:latin typeface="微软雅黑" pitchFamily="34" charset="-122"/>
                <a:ea typeface="微软雅黑" pitchFamily="34" charset="-122"/>
                <a:sym typeface="Gill Sans" pitchFamily="-84" charset="0"/>
              </a:rPr>
              <a:t>第</a:t>
            </a:r>
            <a:r>
              <a:rPr lang="en-US" altLang="zh-CN" dirty="0">
                <a:latin typeface="微软雅黑" pitchFamily="34" charset="-122"/>
                <a:ea typeface="微软雅黑" pitchFamily="34" charset="-122"/>
                <a:sym typeface="Gill Sans" pitchFamily="-84" charset="0"/>
              </a:rPr>
              <a:t>17.1.4</a:t>
            </a:r>
            <a:r>
              <a:rPr lang="zh-CN" altLang="en-US" dirty="0">
                <a:latin typeface="微软雅黑" pitchFamily="34" charset="-122"/>
                <a:ea typeface="微软雅黑" pitchFamily="34" charset="-122"/>
                <a:sym typeface="Gill Sans" pitchFamily="-84" charset="0"/>
              </a:rPr>
              <a:t>条规定：</a:t>
            </a:r>
          </a:p>
          <a:p>
            <a:pPr eaLnBrk="1" hangingPunct="1">
              <a:lnSpc>
                <a:spcPct val="125000"/>
              </a:lnSpc>
            </a:pPr>
            <a:r>
              <a:rPr lang="zh-CN" altLang="en-US" dirty="0">
                <a:latin typeface="微软雅黑" pitchFamily="34" charset="-122"/>
                <a:ea typeface="微软雅黑" pitchFamily="34" charset="-122"/>
                <a:sym typeface="Gill Sans" pitchFamily="-84" charset="0"/>
              </a:rPr>
              <a:t>   </a:t>
            </a:r>
            <a:r>
              <a:rPr lang="zh-CN" altLang="en-US" dirty="0" smtClean="0">
                <a:latin typeface="微软雅黑" pitchFamily="34" charset="-122"/>
                <a:ea typeface="微软雅黑" pitchFamily="34" charset="-122"/>
                <a:sym typeface="Gill Sans" pitchFamily="-84" charset="0"/>
              </a:rPr>
              <a:t>   </a:t>
            </a:r>
            <a:r>
              <a:rPr lang="zh-CN" altLang="en-US" dirty="0">
                <a:latin typeface="微软雅黑" pitchFamily="34" charset="-122"/>
                <a:ea typeface="微软雅黑" pitchFamily="34" charset="-122"/>
                <a:sym typeface="Gill Sans" pitchFamily="-84" charset="0"/>
              </a:rPr>
              <a:t>已标价工程量清单中的单价子目工程量为</a:t>
            </a:r>
            <a:r>
              <a:rPr lang="zh-CN" altLang="en-US" dirty="0">
                <a:solidFill>
                  <a:schemeClr val="accent6">
                    <a:lumMod val="75000"/>
                  </a:schemeClr>
                </a:solidFill>
                <a:latin typeface="微软雅黑" pitchFamily="34" charset="-122"/>
                <a:ea typeface="微软雅黑" pitchFamily="34" charset="-122"/>
                <a:sym typeface="Gill Sans" pitchFamily="-84" charset="0"/>
              </a:rPr>
              <a:t>估算</a:t>
            </a:r>
            <a:r>
              <a:rPr lang="zh-CN" altLang="en-US" dirty="0">
                <a:latin typeface="微软雅黑" pitchFamily="34" charset="-122"/>
                <a:ea typeface="微软雅黑" pitchFamily="34" charset="-122"/>
                <a:sym typeface="Gill Sans" pitchFamily="-84" charset="0"/>
              </a:rPr>
              <a:t>工程量</a:t>
            </a:r>
          </a:p>
        </p:txBody>
      </p:sp>
      <p:sp>
        <p:nvSpPr>
          <p:cNvPr id="38920" name="矩形 8"/>
          <p:cNvSpPr>
            <a:spLocks noChangeArrowheads="1"/>
          </p:cNvSpPr>
          <p:nvPr/>
        </p:nvSpPr>
        <p:spPr bwMode="auto">
          <a:xfrm>
            <a:off x="422175" y="1212721"/>
            <a:ext cx="7113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000000"/>
                </a:solidFill>
                <a:latin typeface="微软雅黑" pitchFamily="34" charset="-122"/>
                <a:ea typeface="微软雅黑" pitchFamily="34" charset="-122"/>
              </a:rPr>
              <a:t>（二）单价合同下结算工程量形成的相关条款</a:t>
            </a:r>
          </a:p>
        </p:txBody>
      </p:sp>
      <p:sp>
        <p:nvSpPr>
          <p:cNvPr id="9" name="文本框 18"/>
          <p:cNvSpPr txBox="1">
            <a:spLocks noChangeArrowheads="1"/>
          </p:cNvSpPr>
          <p:nvPr/>
        </p:nvSpPr>
        <p:spPr bwMode="auto">
          <a:xfrm>
            <a:off x="1918742" y="169476"/>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itchFamily="34" charset="-122"/>
                <a:ea typeface="微软雅黑" pitchFamily="34" charset="-122"/>
              </a:rPr>
              <a:t>三、单价合同结算工程量形成于历次期中支付的累积</a:t>
            </a:r>
          </a:p>
        </p:txBody>
      </p:sp>
      <p:sp>
        <p:nvSpPr>
          <p:cNvPr id="10" name="矩形 9"/>
          <p:cNvSpPr>
            <a:spLocks noChangeArrowheads="1"/>
          </p:cNvSpPr>
          <p:nvPr/>
        </p:nvSpPr>
        <p:spPr bwMode="auto">
          <a:xfrm>
            <a:off x="6954267" y="1124744"/>
            <a:ext cx="4973587" cy="208823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清单计价规范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11.3.1</a:t>
            </a:r>
            <a:r>
              <a:rPr lang="zh-CN" altLang="en-US" dirty="0">
                <a:latin typeface="微软雅黑" pitchFamily="34" charset="-122"/>
                <a:ea typeface="微软雅黑" pitchFamily="34" charset="-122"/>
              </a:rPr>
              <a:t>条规定：</a:t>
            </a:r>
          </a:p>
          <a:p>
            <a:pPr eaLnBrk="1" hangingPunct="1">
              <a:lnSpc>
                <a:spcPct val="125000"/>
              </a:lnSpc>
            </a:pPr>
            <a:r>
              <a:rPr lang="zh-CN" altLang="en-US" dirty="0">
                <a:latin typeface="微软雅黑" pitchFamily="34" charset="-122"/>
                <a:ea typeface="微软雅黑" pitchFamily="34" charset="-122"/>
              </a:rPr>
              <a:t>       合同工程完工后，承包人应在经发承包双方</a:t>
            </a:r>
            <a:r>
              <a:rPr lang="zh-CN" altLang="en-US" dirty="0">
                <a:solidFill>
                  <a:schemeClr val="accent6">
                    <a:lumMod val="75000"/>
                  </a:schemeClr>
                </a:solidFill>
                <a:latin typeface="微软雅黑" pitchFamily="34" charset="-122"/>
                <a:ea typeface="微软雅黑" pitchFamily="34" charset="-122"/>
              </a:rPr>
              <a:t>确认的合同工程期中价款结算的基础上</a:t>
            </a:r>
            <a:r>
              <a:rPr lang="zh-CN" altLang="en-US" dirty="0">
                <a:latin typeface="微软雅黑" pitchFamily="34" charset="-122"/>
                <a:ea typeface="微软雅黑" pitchFamily="34" charset="-122"/>
              </a:rPr>
              <a:t>汇总编制完成竣工结算文件，应在提交竣工验收申请的同时向发包人提交竣工结算文件。</a:t>
            </a:r>
            <a:endParaRPr lang="zh-CN" altLang="en-US" dirty="0">
              <a:latin typeface="微软雅黑" pitchFamily="34" charset="-122"/>
              <a:ea typeface="微软雅黑" pitchFamily="34" charset="-122"/>
              <a:sym typeface="Gill Sans" pitchFamily="-84" charset="0"/>
            </a:endParaRPr>
          </a:p>
        </p:txBody>
      </p:sp>
      <p:sp>
        <p:nvSpPr>
          <p:cNvPr id="11" name="矩形 10"/>
          <p:cNvSpPr>
            <a:spLocks noChangeArrowheads="1"/>
          </p:cNvSpPr>
          <p:nvPr/>
        </p:nvSpPr>
        <p:spPr bwMode="auto">
          <a:xfrm>
            <a:off x="6966692" y="3356992"/>
            <a:ext cx="4961161" cy="2998390"/>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a:latin typeface="微软雅黑" pitchFamily="34" charset="-122"/>
                <a:ea typeface="微软雅黑" pitchFamily="34" charset="-122"/>
              </a:rPr>
              <a:t>07</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标准施工招标文件</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sym typeface="Gill Sans" pitchFamily="-84" charset="0"/>
              </a:rPr>
              <a:t>第</a:t>
            </a:r>
            <a:r>
              <a:rPr lang="en-US" altLang="zh-CN" dirty="0">
                <a:latin typeface="微软雅黑" pitchFamily="34" charset="-122"/>
                <a:ea typeface="微软雅黑" pitchFamily="34" charset="-122"/>
                <a:sym typeface="Gill Sans" pitchFamily="-84" charset="0"/>
              </a:rPr>
              <a:t>17.1.4</a:t>
            </a:r>
            <a:r>
              <a:rPr lang="zh-CN" altLang="en-US" dirty="0">
                <a:latin typeface="微软雅黑" pitchFamily="34" charset="-122"/>
                <a:ea typeface="微软雅黑" pitchFamily="34" charset="-122"/>
                <a:sym typeface="Gill Sans" pitchFamily="-84" charset="0"/>
              </a:rPr>
              <a:t>条规定：</a:t>
            </a:r>
          </a:p>
          <a:p>
            <a:pPr eaLnBrk="1" hangingPunct="1">
              <a:lnSpc>
                <a:spcPct val="125000"/>
              </a:lnSpc>
            </a:pPr>
            <a:r>
              <a:rPr lang="zh-CN" altLang="en-US" dirty="0">
                <a:latin typeface="微软雅黑" pitchFamily="34" charset="-122"/>
                <a:ea typeface="微软雅黑" pitchFamily="34" charset="-122"/>
                <a:sym typeface="Gill Sans" pitchFamily="-84" charset="0"/>
              </a:rPr>
              <a:t>       承包人对已完成的工程量进行计量。监理人对承包人提交的工程量报表进行复核，以确认实际完成的工程量。</a:t>
            </a:r>
            <a:endParaRPr lang="en-US" altLang="zh-CN" dirty="0">
              <a:latin typeface="微软雅黑" pitchFamily="34" charset="-122"/>
              <a:ea typeface="微软雅黑" pitchFamily="34" charset="-122"/>
              <a:sym typeface="Gill Sans" pitchFamily="-84" charset="0"/>
            </a:endParaRPr>
          </a:p>
          <a:p>
            <a:pPr eaLnBrk="1" hangingPunct="1">
              <a:lnSpc>
                <a:spcPct val="125000"/>
              </a:lnSpc>
            </a:pPr>
            <a:r>
              <a:rPr lang="zh-CN" altLang="en-US" dirty="0">
                <a:latin typeface="微软雅黑" pitchFamily="34" charset="-122"/>
                <a:ea typeface="微软雅黑" pitchFamily="34" charset="-122"/>
                <a:sym typeface="Gill Sans" pitchFamily="-84" charset="0"/>
              </a:rPr>
              <a:t>       承包人完成工程量清单中每个子目的工程量后，监理人应要求承包人派员共同对每个子目的</a:t>
            </a:r>
            <a:r>
              <a:rPr lang="zh-CN" altLang="en-US" dirty="0">
                <a:solidFill>
                  <a:schemeClr val="accent6">
                    <a:lumMod val="75000"/>
                  </a:schemeClr>
                </a:solidFill>
                <a:latin typeface="微软雅黑" pitchFamily="34" charset="-122"/>
                <a:ea typeface="微软雅黑" pitchFamily="34" charset="-122"/>
                <a:sym typeface="Gill Sans" pitchFamily="-84" charset="0"/>
              </a:rPr>
              <a:t>历次计量</a:t>
            </a:r>
            <a:r>
              <a:rPr lang="zh-CN" altLang="en-US" dirty="0">
                <a:latin typeface="微软雅黑" pitchFamily="34" charset="-122"/>
                <a:ea typeface="微软雅黑" pitchFamily="34" charset="-122"/>
                <a:sym typeface="Gill Sans" pitchFamily="-84" charset="0"/>
              </a:rPr>
              <a:t>报表进行汇总，以核实最终结算工程量。</a:t>
            </a:r>
          </a:p>
        </p:txBody>
      </p:sp>
    </p:spTree>
    <p:extLst>
      <p:ext uri="{BB962C8B-B14F-4D97-AF65-F5344CB8AC3E}">
        <p14:creationId xmlns:p14="http://schemas.microsoft.com/office/powerpoint/2010/main" val="178745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par>
                          <p:cTn id="8" fill="hold" nodeType="afterGroup">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par>
                          <p:cTn id="12" fill="hold" nodeType="afterGroup">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
                                        <p:tgtEl>
                                          <p:spTgt spid="8"/>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1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a:spLocks noChangeArrowheads="1"/>
          </p:cNvSpPr>
          <p:nvPr/>
        </p:nvSpPr>
        <p:spPr bwMode="auto">
          <a:xfrm>
            <a:off x="1122694" y="1701963"/>
            <a:ext cx="1044512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ct val="150000"/>
              </a:lnSpc>
            </a:pPr>
            <a:r>
              <a:rPr lang="zh-CN" altLang="en-US" b="1" dirty="0">
                <a:solidFill>
                  <a:srgbClr val="000000"/>
                </a:solidFill>
                <a:latin typeface="微软雅黑" pitchFamily="34" charset="-122"/>
                <a:ea typeface="微软雅黑" pitchFamily="34" charset="-122"/>
              </a:rPr>
              <a:t>党的十八大以来，中华人民共和国住房和城乡建设部相继出台三项文件：《建设工程工程量清单计价规范》（</a:t>
            </a:r>
            <a:r>
              <a:rPr lang="en-US" altLang="zh-CN" b="1" dirty="0">
                <a:solidFill>
                  <a:srgbClr val="000000"/>
                </a:solidFill>
                <a:latin typeface="微软雅黑" pitchFamily="34" charset="-122"/>
                <a:ea typeface="微软雅黑" pitchFamily="34" charset="-122"/>
              </a:rPr>
              <a:t>GB50500-2013</a:t>
            </a:r>
            <a:r>
              <a:rPr lang="zh-CN" altLang="en-US" b="1" dirty="0">
                <a:solidFill>
                  <a:srgbClr val="000000"/>
                </a:solidFill>
                <a:latin typeface="微软雅黑" pitchFamily="34" charset="-122"/>
                <a:ea typeface="微软雅黑" pitchFamily="34" charset="-122"/>
              </a:rPr>
              <a:t>）、《建设工程施工合同（示范文本）》（</a:t>
            </a:r>
            <a:r>
              <a:rPr lang="en-US" altLang="zh-CN" b="1" dirty="0">
                <a:solidFill>
                  <a:srgbClr val="000000"/>
                </a:solidFill>
                <a:latin typeface="微软雅黑" pitchFamily="34" charset="-122"/>
                <a:ea typeface="微软雅黑" pitchFamily="34" charset="-122"/>
              </a:rPr>
              <a:t>GF-2013-0201</a:t>
            </a:r>
            <a:r>
              <a:rPr lang="zh-CN" altLang="en-US" b="1" dirty="0">
                <a:solidFill>
                  <a:srgbClr val="000000"/>
                </a:solidFill>
                <a:latin typeface="微软雅黑" pitchFamily="34" charset="-122"/>
                <a:ea typeface="微软雅黑" pitchFamily="34" charset="-122"/>
              </a:rPr>
              <a:t>）、 《建筑工程施工发包与承包计价管理办法》（中华人民共和国住房和城乡建设部令第</a:t>
            </a:r>
            <a:r>
              <a:rPr lang="en-US" altLang="zh-CN" b="1" dirty="0">
                <a:solidFill>
                  <a:srgbClr val="000000"/>
                </a:solidFill>
                <a:latin typeface="微软雅黑" pitchFamily="34" charset="-122"/>
                <a:ea typeface="微软雅黑" pitchFamily="34" charset="-122"/>
              </a:rPr>
              <a:t>16</a:t>
            </a:r>
            <a:r>
              <a:rPr lang="zh-CN" altLang="en-US" b="1" dirty="0">
                <a:solidFill>
                  <a:srgbClr val="000000"/>
                </a:solidFill>
                <a:latin typeface="微软雅黑" pitchFamily="34" charset="-122"/>
                <a:ea typeface="微软雅黑" pitchFamily="34" charset="-122"/>
              </a:rPr>
              <a:t>号令），建筑市场新的法律法规环境逐渐形成。</a:t>
            </a:r>
            <a:endParaRPr lang="en-US" altLang="zh-CN" b="1" dirty="0">
              <a:solidFill>
                <a:srgbClr val="000000"/>
              </a:solidFill>
              <a:latin typeface="微软雅黑" pitchFamily="34" charset="-122"/>
              <a:ea typeface="微软雅黑" pitchFamily="34" charset="-122"/>
            </a:endParaRPr>
          </a:p>
          <a:p>
            <a:pPr indent="457200">
              <a:lnSpc>
                <a:spcPct val="150000"/>
              </a:lnSpc>
            </a:pPr>
            <a:r>
              <a:rPr lang="zh-CN" altLang="en-US" b="1" dirty="0">
                <a:solidFill>
                  <a:srgbClr val="000000"/>
                </a:solidFill>
                <a:latin typeface="微软雅黑" pitchFamily="34" charset="-122"/>
                <a:ea typeface="微软雅黑" pitchFamily="34" charset="-122"/>
              </a:rPr>
              <a:t>新的环境下：</a:t>
            </a:r>
            <a:endParaRPr lang="en-US" altLang="zh-CN" b="1" dirty="0">
              <a:solidFill>
                <a:srgbClr val="000000"/>
              </a:solidFill>
              <a:latin typeface="微软雅黑" pitchFamily="34" charset="-122"/>
              <a:ea typeface="微软雅黑" pitchFamily="34" charset="-122"/>
            </a:endParaRPr>
          </a:p>
          <a:p>
            <a:pPr indent="457200">
              <a:lnSpc>
                <a:spcPct val="150000"/>
              </a:lnSpc>
            </a:pPr>
            <a:r>
              <a:rPr lang="zh-CN" altLang="en-US" b="1" dirty="0">
                <a:solidFill>
                  <a:srgbClr val="000000"/>
                </a:solidFill>
                <a:latin typeface="微软雅黑" pitchFamily="34" charset="-122"/>
                <a:ea typeface="微软雅黑" pitchFamily="34" charset="-122"/>
              </a:rPr>
              <a:t>自由约定价款与风险的情形已经不被认同；支持清单计价规范规定的效力高于合同约定的效力有了更有力的依据；平衡权利与义务，业主必须要承担本应承担的责任；否定了传统结算方式，对施工过程中的支付管理进行加强；以风险分担理论为指引的价款调整新思路成为了主流等。</a:t>
            </a:r>
            <a:endParaRPr lang="en-US" altLang="zh-CN" b="1" dirty="0">
              <a:solidFill>
                <a:srgbClr val="000000"/>
              </a:solidFill>
              <a:latin typeface="微软雅黑" pitchFamily="34" charset="-122"/>
              <a:ea typeface="微软雅黑" pitchFamily="34" charset="-122"/>
            </a:endParaRPr>
          </a:p>
          <a:p>
            <a:pPr indent="457200">
              <a:lnSpc>
                <a:spcPct val="150000"/>
              </a:lnSpc>
            </a:pPr>
            <a:r>
              <a:rPr lang="zh-CN" altLang="en-US" b="1" dirty="0" smtClean="0">
                <a:solidFill>
                  <a:srgbClr val="000000"/>
                </a:solidFill>
                <a:latin typeface="微软雅黑" pitchFamily="34" charset="-122"/>
                <a:ea typeface="微软雅黑" pitchFamily="34" charset="-122"/>
              </a:rPr>
              <a:t>面对</a:t>
            </a:r>
            <a:r>
              <a:rPr lang="zh-CN" altLang="en-US" b="1" dirty="0">
                <a:solidFill>
                  <a:srgbClr val="000000"/>
                </a:solidFill>
                <a:latin typeface="微软雅黑" pitchFamily="34" charset="-122"/>
                <a:ea typeface="微软雅黑" pitchFamily="34" charset="-122"/>
              </a:rPr>
              <a:t>新的法律法规环境，如何及时的应对以上工程价款管理的问题，对于业主、承包商或是咨询企业都将会是一个挑战。</a:t>
            </a:r>
          </a:p>
        </p:txBody>
      </p:sp>
      <p:sp>
        <p:nvSpPr>
          <p:cNvPr id="12" name="文本框 1"/>
          <p:cNvSpPr txBox="1">
            <a:spLocks noChangeArrowheads="1"/>
          </p:cNvSpPr>
          <p:nvPr/>
        </p:nvSpPr>
        <p:spPr bwMode="auto">
          <a:xfrm>
            <a:off x="2945023" y="6193934"/>
            <a:ext cx="8694799" cy="2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1400" dirty="0">
                <a:solidFill>
                  <a:srgbClr val="000000"/>
                </a:solidFill>
                <a:latin typeface="微软雅黑" pitchFamily="34" charset="-122"/>
                <a:ea typeface="微软雅黑" pitchFamily="34" charset="-122"/>
              </a:rPr>
              <a:t>注：</a:t>
            </a:r>
            <a:r>
              <a:rPr kumimoji="0" lang="en-US" altLang="zh-CN" sz="1400" dirty="0">
                <a:solidFill>
                  <a:srgbClr val="000000"/>
                </a:solidFill>
                <a:latin typeface="微软雅黑" pitchFamily="34" charset="-122"/>
                <a:ea typeface="微软雅黑" pitchFamily="34" charset="-122"/>
              </a:rPr>
              <a:t>《</a:t>
            </a:r>
            <a:r>
              <a:rPr kumimoji="0" lang="zh-CN" altLang="en-US" sz="1400" dirty="0">
                <a:solidFill>
                  <a:srgbClr val="000000"/>
                </a:solidFill>
                <a:latin typeface="微软雅黑" pitchFamily="34" charset="-122"/>
                <a:ea typeface="微软雅黑" pitchFamily="34" charset="-122"/>
              </a:rPr>
              <a:t>建设工程工程量清单计价规范</a:t>
            </a:r>
            <a:r>
              <a:rPr kumimoji="0" lang="en-US" altLang="zh-CN" sz="1400" dirty="0">
                <a:solidFill>
                  <a:srgbClr val="000000"/>
                </a:solidFill>
                <a:latin typeface="微软雅黑" pitchFamily="34" charset="-122"/>
                <a:ea typeface="微软雅黑" pitchFamily="34" charset="-122"/>
              </a:rPr>
              <a:t>》</a:t>
            </a:r>
            <a:r>
              <a:rPr kumimoji="0" lang="zh-CN" altLang="en-US" sz="1400" dirty="0">
                <a:solidFill>
                  <a:srgbClr val="000000"/>
                </a:solidFill>
                <a:latin typeface="微软雅黑" pitchFamily="34" charset="-122"/>
                <a:ea typeface="微软雅黑" pitchFamily="34" charset="-122"/>
              </a:rPr>
              <a:t>（</a:t>
            </a:r>
            <a:r>
              <a:rPr kumimoji="0" lang="en-US" altLang="zh-CN" sz="1400" dirty="0">
                <a:solidFill>
                  <a:srgbClr val="000000"/>
                </a:solidFill>
                <a:latin typeface="微软雅黑" pitchFamily="34" charset="-122"/>
                <a:ea typeface="微软雅黑" pitchFamily="34" charset="-122"/>
              </a:rPr>
              <a:t>GB50500-2013</a:t>
            </a:r>
            <a:r>
              <a:rPr kumimoji="0" lang="zh-CN" altLang="en-US" sz="1400" dirty="0">
                <a:solidFill>
                  <a:srgbClr val="000000"/>
                </a:solidFill>
                <a:latin typeface="微软雅黑" pitchFamily="34" charset="-122"/>
                <a:ea typeface="微软雅黑" pitchFamily="34" charset="-122"/>
              </a:rPr>
              <a:t>）以下</a:t>
            </a:r>
            <a:r>
              <a:rPr kumimoji="0" lang="zh-CN" altLang="en-US" sz="1400" dirty="0" smtClean="0">
                <a:solidFill>
                  <a:srgbClr val="000000"/>
                </a:solidFill>
                <a:latin typeface="微软雅黑" pitchFamily="34" charset="-122"/>
                <a:ea typeface="微软雅黑" pitchFamily="34" charset="-122"/>
              </a:rPr>
              <a:t>简称“</a:t>
            </a:r>
            <a:r>
              <a:rPr kumimoji="0" lang="en-US" altLang="zh-CN" sz="1400" dirty="0" smtClean="0">
                <a:solidFill>
                  <a:srgbClr val="000000"/>
                </a:solidFill>
                <a:latin typeface="微软雅黑" pitchFamily="34" charset="-122"/>
                <a:ea typeface="微软雅黑" pitchFamily="34" charset="-122"/>
              </a:rPr>
              <a:t>13</a:t>
            </a:r>
            <a:r>
              <a:rPr kumimoji="0" lang="zh-CN" altLang="en-US" sz="1400" dirty="0" smtClean="0">
                <a:solidFill>
                  <a:srgbClr val="000000"/>
                </a:solidFill>
                <a:latin typeface="微软雅黑" pitchFamily="34" charset="-122"/>
                <a:ea typeface="微软雅黑" pitchFamily="34" charset="-122"/>
              </a:rPr>
              <a:t>清单”或“</a:t>
            </a:r>
            <a:r>
              <a:rPr kumimoji="0" lang="en-US" altLang="zh-CN" sz="1400" dirty="0" smtClean="0">
                <a:solidFill>
                  <a:srgbClr val="000000"/>
                </a:solidFill>
                <a:latin typeface="微软雅黑" pitchFamily="34" charset="-122"/>
                <a:ea typeface="微软雅黑" pitchFamily="34" charset="-122"/>
              </a:rPr>
              <a:t>13</a:t>
            </a:r>
            <a:r>
              <a:rPr kumimoji="0" lang="zh-CN" altLang="en-US" sz="1400" dirty="0" smtClean="0">
                <a:solidFill>
                  <a:srgbClr val="000000"/>
                </a:solidFill>
                <a:latin typeface="微软雅黑" pitchFamily="34" charset="-122"/>
                <a:ea typeface="微软雅黑" pitchFamily="34" charset="-122"/>
              </a:rPr>
              <a:t>版</a:t>
            </a:r>
            <a:r>
              <a:rPr kumimoji="0" lang="en-US" altLang="zh-CN" sz="1400" dirty="0" smtClean="0">
                <a:solidFill>
                  <a:srgbClr val="000000"/>
                </a:solidFill>
                <a:latin typeface="微软雅黑" pitchFamily="34" charset="-122"/>
                <a:ea typeface="微软雅黑" pitchFamily="34" charset="-122"/>
              </a:rPr>
              <a:t>《</a:t>
            </a:r>
            <a:r>
              <a:rPr kumimoji="0" lang="zh-CN" altLang="en-US" sz="1400" dirty="0" smtClean="0">
                <a:solidFill>
                  <a:srgbClr val="000000"/>
                </a:solidFill>
                <a:latin typeface="微软雅黑" pitchFamily="34" charset="-122"/>
                <a:ea typeface="微软雅黑" pitchFamily="34" charset="-122"/>
              </a:rPr>
              <a:t>清单计价规范</a:t>
            </a:r>
            <a:r>
              <a:rPr kumimoji="0" lang="en-US" altLang="zh-CN" sz="1400" dirty="0" smtClean="0">
                <a:solidFill>
                  <a:srgbClr val="000000"/>
                </a:solidFill>
                <a:latin typeface="微软雅黑" pitchFamily="34" charset="-122"/>
                <a:ea typeface="微软雅黑" pitchFamily="34" charset="-122"/>
              </a:rPr>
              <a:t>》</a:t>
            </a:r>
            <a:r>
              <a:rPr kumimoji="0" lang="zh-CN" altLang="en-US" sz="1400" dirty="0" smtClean="0">
                <a:solidFill>
                  <a:srgbClr val="000000"/>
                </a:solidFill>
                <a:latin typeface="微软雅黑" pitchFamily="34" charset="-122"/>
                <a:ea typeface="微软雅黑" pitchFamily="34" charset="-122"/>
              </a:rPr>
              <a:t>”</a:t>
            </a:r>
            <a:endParaRPr kumimoji="0" lang="zh-CN" altLang="en-US" sz="1400" dirty="0">
              <a:solidFill>
                <a:srgbClr val="000000"/>
              </a:solidFill>
              <a:latin typeface="微软雅黑" pitchFamily="34" charset="-122"/>
              <a:ea typeface="微软雅黑" pitchFamily="34" charset="-122"/>
            </a:endParaRPr>
          </a:p>
        </p:txBody>
      </p:sp>
      <p:sp>
        <p:nvSpPr>
          <p:cNvPr id="15" name="矩形 14"/>
          <p:cNvSpPr/>
          <p:nvPr/>
        </p:nvSpPr>
        <p:spPr>
          <a:xfrm>
            <a:off x="981051" y="-144462"/>
            <a:ext cx="216024" cy="16729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95547" y="615191"/>
            <a:ext cx="216024" cy="9132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716684" y="613137"/>
            <a:ext cx="1640631" cy="646331"/>
          </a:xfrm>
          <a:prstGeom prst="rect">
            <a:avLst/>
          </a:prstGeom>
          <a:noFill/>
        </p:spPr>
        <p:txBody>
          <a:bodyPr wrap="square" rtlCol="0">
            <a:spAutoFit/>
          </a:bodyPr>
          <a:lstStyle/>
          <a:p>
            <a:pPr algn="ctr"/>
            <a:r>
              <a:rPr lang="zh-CN" altLang="en-US" sz="3600" b="1" dirty="0" smtClean="0">
                <a:solidFill>
                  <a:schemeClr val="accent5">
                    <a:lumMod val="50000"/>
                  </a:schemeClr>
                </a:solidFill>
                <a:latin typeface="微软雅黑" pitchFamily="34" charset="-122"/>
                <a:ea typeface="微软雅黑" pitchFamily="34" charset="-122"/>
              </a:rPr>
              <a:t>前 言</a:t>
            </a:r>
            <a:endParaRPr lang="zh-CN" altLang="en-US" sz="3600" b="1" dirty="0">
              <a:solidFill>
                <a:schemeClr val="accent5">
                  <a:lumMod val="50000"/>
                </a:schemeClr>
              </a:solidFill>
              <a:latin typeface="微软雅黑" pitchFamily="34" charset="-122"/>
              <a:ea typeface="微软雅黑" pitchFamily="34" charset="-122"/>
            </a:endParaRPr>
          </a:p>
        </p:txBody>
      </p:sp>
      <p:sp>
        <p:nvSpPr>
          <p:cNvPr id="21" name="TextBox 20"/>
          <p:cNvSpPr txBox="1"/>
          <p:nvPr/>
        </p:nvSpPr>
        <p:spPr>
          <a:xfrm>
            <a:off x="1557115" y="1187460"/>
            <a:ext cx="2073374" cy="369332"/>
          </a:xfrm>
          <a:prstGeom prst="rect">
            <a:avLst/>
          </a:prstGeom>
          <a:noFill/>
        </p:spPr>
        <p:txBody>
          <a:bodyPr wrap="square" rtlCol="0">
            <a:spAutoFit/>
          </a:bodyPr>
          <a:lstStyle/>
          <a:p>
            <a:pPr algn="ctr"/>
            <a:r>
              <a:rPr lang="en-US" altLang="zh-CN" dirty="0" smtClean="0">
                <a:solidFill>
                  <a:schemeClr val="tx1">
                    <a:lumMod val="65000"/>
                    <a:lumOff val="35000"/>
                  </a:schemeClr>
                </a:solidFill>
                <a:latin typeface="微软雅黑" pitchFamily="34" charset="-122"/>
                <a:ea typeface="微软雅黑" pitchFamily="34" charset="-122"/>
              </a:rPr>
              <a:t>FOREWORD</a:t>
            </a:r>
            <a:endParaRPr lang="zh-CN" altLang="en-US"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37039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1594396" y="3704928"/>
            <a:ext cx="9541370" cy="1202417"/>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25000"/>
              </a:lnSpc>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清单计价规范</a:t>
            </a: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第</a:t>
            </a:r>
            <a:r>
              <a:rPr lang="en-US" altLang="zh-CN" dirty="0" smtClean="0">
                <a:latin typeface="微软雅黑" pitchFamily="34" charset="-122"/>
                <a:ea typeface="微软雅黑" pitchFamily="34" charset="-122"/>
              </a:rPr>
              <a:t>8.3.1</a:t>
            </a:r>
            <a:r>
              <a:rPr lang="zh-CN" altLang="en-US" dirty="0" smtClean="0">
                <a:latin typeface="微软雅黑" pitchFamily="34" charset="-122"/>
                <a:ea typeface="微软雅黑" pitchFamily="34" charset="-122"/>
              </a:rPr>
              <a:t>条</a:t>
            </a:r>
            <a:r>
              <a:rPr lang="zh-CN" altLang="en-US" dirty="0">
                <a:latin typeface="微软雅黑" pitchFamily="34" charset="-122"/>
                <a:ea typeface="微软雅黑" pitchFamily="34" charset="-122"/>
              </a:rPr>
              <a:t>规定：</a:t>
            </a:r>
          </a:p>
          <a:p>
            <a:pPr eaLnBrk="1" hangingPunct="1">
              <a:lnSpc>
                <a:spcPct val="125000"/>
              </a:lnSpc>
            </a:pPr>
            <a:r>
              <a:rPr lang="zh-CN" altLang="en-US" dirty="0" smtClean="0">
                <a:latin typeface="微软雅黑" pitchFamily="34" charset="-122"/>
                <a:ea typeface="微软雅黑" pitchFamily="34" charset="-122"/>
                <a:sym typeface="Gill Sans" pitchFamily="-84" charset="0"/>
              </a:rPr>
              <a:t>       采用工程量</a:t>
            </a:r>
            <a:r>
              <a:rPr lang="zh-CN" altLang="en-US" b="1" dirty="0" smtClean="0">
                <a:solidFill>
                  <a:schemeClr val="accent6">
                    <a:lumMod val="75000"/>
                  </a:schemeClr>
                </a:solidFill>
                <a:latin typeface="微软雅黑" pitchFamily="34" charset="-122"/>
                <a:ea typeface="微软雅黑" pitchFamily="34" charset="-122"/>
                <a:sym typeface="Gill Sans" pitchFamily="-84" charset="0"/>
              </a:rPr>
              <a:t>清单方式</a:t>
            </a:r>
            <a:r>
              <a:rPr lang="zh-CN" altLang="en-US" dirty="0" smtClean="0">
                <a:latin typeface="微软雅黑" pitchFamily="34" charset="-122"/>
                <a:ea typeface="微软雅黑" pitchFamily="34" charset="-122"/>
                <a:sym typeface="Gill Sans" pitchFamily="-84" charset="0"/>
              </a:rPr>
              <a:t>招标形成的</a:t>
            </a:r>
            <a:r>
              <a:rPr lang="zh-CN" altLang="en-US" b="1" dirty="0" smtClean="0">
                <a:solidFill>
                  <a:schemeClr val="accent6">
                    <a:lumMod val="75000"/>
                  </a:schemeClr>
                </a:solidFill>
                <a:latin typeface="微软雅黑" pitchFamily="34" charset="-122"/>
                <a:ea typeface="微软雅黑" pitchFamily="34" charset="-122"/>
                <a:sym typeface="Gill Sans" pitchFamily="-84" charset="0"/>
              </a:rPr>
              <a:t>总价合同</a:t>
            </a:r>
            <a:r>
              <a:rPr lang="zh-CN" altLang="en-US" dirty="0" smtClean="0">
                <a:latin typeface="微软雅黑" pitchFamily="34" charset="-122"/>
                <a:ea typeface="微软雅黑" pitchFamily="34" charset="-122"/>
                <a:sym typeface="Gill Sans" pitchFamily="-84" charset="0"/>
              </a:rPr>
              <a:t>，其工程量应按照本规范第</a:t>
            </a:r>
            <a:r>
              <a:rPr lang="en-US" altLang="zh-CN" b="1" dirty="0" smtClean="0">
                <a:solidFill>
                  <a:schemeClr val="accent6">
                    <a:lumMod val="75000"/>
                  </a:schemeClr>
                </a:solidFill>
                <a:latin typeface="微软雅黑" pitchFamily="34" charset="-122"/>
                <a:ea typeface="微软雅黑" pitchFamily="34" charset="-122"/>
                <a:sym typeface="Gill Sans" pitchFamily="-84" charset="0"/>
              </a:rPr>
              <a:t>8.2</a:t>
            </a:r>
            <a:r>
              <a:rPr lang="zh-CN" altLang="en-US" b="1" dirty="0" smtClean="0">
                <a:solidFill>
                  <a:schemeClr val="accent6">
                    <a:lumMod val="75000"/>
                  </a:schemeClr>
                </a:solidFill>
                <a:latin typeface="微软雅黑" pitchFamily="34" charset="-122"/>
                <a:ea typeface="微软雅黑" pitchFamily="34" charset="-122"/>
                <a:sym typeface="Gill Sans" pitchFamily="-84" charset="0"/>
              </a:rPr>
              <a:t>节</a:t>
            </a:r>
            <a:r>
              <a:rPr lang="zh-CN" altLang="en-US" dirty="0" smtClean="0">
                <a:latin typeface="微软雅黑" pitchFamily="34" charset="-122"/>
                <a:ea typeface="微软雅黑" pitchFamily="34" charset="-122"/>
                <a:sym typeface="Gill Sans" pitchFamily="-84" charset="0"/>
              </a:rPr>
              <a:t>的规定计算。</a:t>
            </a:r>
            <a:endParaRPr lang="zh-CN" altLang="en-US" dirty="0">
              <a:latin typeface="微软雅黑" pitchFamily="34" charset="-122"/>
              <a:ea typeface="微软雅黑" pitchFamily="34" charset="-122"/>
              <a:sym typeface="Gill Sans" pitchFamily="-84" charset="0"/>
            </a:endParaRPr>
          </a:p>
        </p:txBody>
      </p:sp>
      <p:sp>
        <p:nvSpPr>
          <p:cNvPr id="12" name="矩形 11"/>
          <p:cNvSpPr>
            <a:spLocks noChangeArrowheads="1"/>
          </p:cNvSpPr>
          <p:nvPr/>
        </p:nvSpPr>
        <p:spPr bwMode="auto">
          <a:xfrm>
            <a:off x="1594396" y="5085184"/>
            <a:ext cx="9541370" cy="447351"/>
          </a:xfrm>
          <a:prstGeom prst="rect">
            <a:avLst/>
          </a:prstGeom>
          <a:noFill/>
          <a:ln w="28575">
            <a:solidFill>
              <a:schemeClr val="bg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lnSpc>
                <a:spcPct val="125000"/>
              </a:lnSpc>
            </a:pPr>
            <a:r>
              <a:rPr lang="zh-CN" altLang="en-US" sz="1400" dirty="0" smtClean="0">
                <a:latin typeface="微软雅黑" pitchFamily="34" charset="-122"/>
                <a:ea typeface="微软雅黑" pitchFamily="34" charset="-122"/>
              </a:rPr>
              <a:t>另：</a:t>
            </a:r>
            <a:r>
              <a:rPr lang="en-US" altLang="zh-CN" sz="1400" dirty="0" smtClean="0">
                <a:latin typeface="微软雅黑" pitchFamily="34" charset="-122"/>
                <a:ea typeface="微软雅黑" pitchFamily="34" charset="-122"/>
              </a:rPr>
              <a:t>13</a:t>
            </a:r>
            <a:r>
              <a:rPr lang="zh-CN" altLang="en-US" sz="1400" dirty="0">
                <a:latin typeface="微软雅黑" pitchFamily="34" charset="-122"/>
                <a:ea typeface="微软雅黑" pitchFamily="34" charset="-122"/>
              </a:rPr>
              <a:t>版</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清单计价规范</a:t>
            </a:r>
            <a:r>
              <a:rPr lang="en-US" altLang="zh-CN"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第</a:t>
            </a:r>
            <a:r>
              <a:rPr lang="en-US" altLang="zh-CN" sz="1400" dirty="0" smtClean="0">
                <a:latin typeface="微软雅黑" pitchFamily="34" charset="-122"/>
                <a:ea typeface="微软雅黑" pitchFamily="34" charset="-122"/>
              </a:rPr>
              <a:t>8.1.4</a:t>
            </a:r>
            <a:r>
              <a:rPr lang="zh-CN" altLang="en-US" sz="1400" dirty="0" smtClean="0">
                <a:latin typeface="微软雅黑" pitchFamily="34" charset="-122"/>
                <a:ea typeface="微软雅黑" pitchFamily="34" charset="-122"/>
              </a:rPr>
              <a:t>条</a:t>
            </a:r>
            <a:r>
              <a:rPr lang="zh-CN" altLang="en-US" sz="1400" dirty="0">
                <a:latin typeface="微软雅黑" pitchFamily="34" charset="-122"/>
                <a:ea typeface="微软雅黑" pitchFamily="34" charset="-122"/>
              </a:rPr>
              <a:t>规定</a:t>
            </a:r>
            <a:r>
              <a:rPr lang="zh-CN" altLang="en-US" sz="1400"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sym typeface="Gill Sans" pitchFamily="-84" charset="0"/>
              </a:rPr>
              <a:t>成本</a:t>
            </a:r>
            <a:r>
              <a:rPr lang="zh-CN" altLang="en-US" sz="1400" b="1" dirty="0">
                <a:latin typeface="微软雅黑" pitchFamily="34" charset="-122"/>
                <a:ea typeface="微软雅黑" pitchFamily="34" charset="-122"/>
                <a:sym typeface="Gill Sans" pitchFamily="-84" charset="0"/>
              </a:rPr>
              <a:t>加</a:t>
            </a:r>
            <a:r>
              <a:rPr lang="zh-CN" altLang="en-US" sz="1400" b="1" dirty="0" smtClean="0">
                <a:latin typeface="微软雅黑" pitchFamily="34" charset="-122"/>
                <a:ea typeface="微软雅黑" pitchFamily="34" charset="-122"/>
                <a:sym typeface="Gill Sans" pitchFamily="-84" charset="0"/>
              </a:rPr>
              <a:t>酬金合同</a:t>
            </a:r>
            <a:r>
              <a:rPr lang="zh-CN" altLang="en-US" sz="1400" dirty="0" smtClean="0">
                <a:latin typeface="微软雅黑" pitchFamily="34" charset="-122"/>
                <a:ea typeface="微软雅黑" pitchFamily="34" charset="-122"/>
                <a:sym typeface="Gill Sans" pitchFamily="-84" charset="0"/>
              </a:rPr>
              <a:t>应按本规范第</a:t>
            </a:r>
            <a:r>
              <a:rPr lang="en-US" altLang="zh-CN" sz="1400" b="1" dirty="0" smtClean="0">
                <a:latin typeface="微软雅黑" pitchFamily="34" charset="-122"/>
                <a:ea typeface="微软雅黑" pitchFamily="34" charset="-122"/>
                <a:sym typeface="Gill Sans" pitchFamily="-84" charset="0"/>
              </a:rPr>
              <a:t>8.2</a:t>
            </a:r>
            <a:r>
              <a:rPr lang="zh-CN" altLang="en-US" sz="1400" b="1" dirty="0" smtClean="0">
                <a:latin typeface="微软雅黑" pitchFamily="34" charset="-122"/>
                <a:ea typeface="微软雅黑" pitchFamily="34" charset="-122"/>
                <a:sym typeface="Gill Sans" pitchFamily="-84" charset="0"/>
              </a:rPr>
              <a:t>节</a:t>
            </a:r>
            <a:r>
              <a:rPr lang="zh-CN" altLang="en-US" sz="1400" dirty="0" smtClean="0">
                <a:latin typeface="微软雅黑" pitchFamily="34" charset="-122"/>
                <a:ea typeface="微软雅黑" pitchFamily="34" charset="-122"/>
                <a:sym typeface="Gill Sans" pitchFamily="-84" charset="0"/>
              </a:rPr>
              <a:t>的规定计量</a:t>
            </a:r>
            <a:endParaRPr lang="zh-CN" altLang="en-US" sz="1400" dirty="0">
              <a:latin typeface="微软雅黑" pitchFamily="34" charset="-122"/>
              <a:ea typeface="微软雅黑" pitchFamily="34" charset="-122"/>
              <a:sym typeface="Gill Sans" pitchFamily="-84" charset="0"/>
            </a:endParaRPr>
          </a:p>
        </p:txBody>
      </p:sp>
      <p:sp>
        <p:nvSpPr>
          <p:cNvPr id="14" name="矩形 13"/>
          <p:cNvSpPr>
            <a:spLocks noChangeArrowheads="1"/>
          </p:cNvSpPr>
          <p:nvPr/>
        </p:nvSpPr>
        <p:spPr bwMode="auto">
          <a:xfrm>
            <a:off x="1630711" y="1988840"/>
            <a:ext cx="83529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smtClean="0">
                <a:solidFill>
                  <a:srgbClr val="000000"/>
                </a:solidFill>
                <a:latin typeface="微软雅黑" pitchFamily="34" charset="-122"/>
                <a:ea typeface="微软雅黑" pitchFamily="34" charset="-122"/>
              </a:rPr>
              <a:t>13</a:t>
            </a:r>
            <a:r>
              <a:rPr lang="zh-CN" altLang="en-US" dirty="0">
                <a:solidFill>
                  <a:srgbClr val="000000"/>
                </a:solidFill>
                <a:latin typeface="微软雅黑" pitchFamily="34" charset="-122"/>
                <a:ea typeface="微软雅黑" pitchFamily="34" charset="-122"/>
              </a:rPr>
              <a:t>版</a:t>
            </a:r>
            <a:r>
              <a:rPr lang="zh-CN"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清单计价规范</a:t>
            </a:r>
            <a:r>
              <a:rPr lang="zh-CN" altLang="zh-CN" dirty="0">
                <a:solidFill>
                  <a:srgbClr val="000000"/>
                </a:solidFill>
                <a:latin typeface="微软雅黑" pitchFamily="34" charset="-122"/>
                <a:ea typeface="微软雅黑" pitchFamily="34" charset="-122"/>
              </a:rPr>
              <a:t>》</a:t>
            </a:r>
            <a:r>
              <a:rPr lang="zh-CN" altLang="en-US" dirty="0" smtClean="0">
                <a:solidFill>
                  <a:srgbClr val="000000"/>
                </a:solidFill>
                <a:latin typeface="微软雅黑" pitchFamily="34" charset="-122"/>
                <a:ea typeface="微软雅黑" pitchFamily="34" charset="-122"/>
              </a:rPr>
              <a:t>的第</a:t>
            </a:r>
            <a:r>
              <a:rPr lang="en-US" altLang="zh-CN" dirty="0" smtClean="0">
                <a:solidFill>
                  <a:srgbClr val="000000"/>
                </a:solidFill>
                <a:latin typeface="微软雅黑" pitchFamily="34" charset="-122"/>
                <a:ea typeface="微软雅黑" pitchFamily="34" charset="-122"/>
              </a:rPr>
              <a:t>8</a:t>
            </a:r>
            <a:r>
              <a:rPr lang="zh-CN" altLang="en-US" dirty="0" smtClean="0">
                <a:solidFill>
                  <a:srgbClr val="000000"/>
                </a:solidFill>
                <a:latin typeface="微软雅黑" pitchFamily="34" charset="-122"/>
                <a:ea typeface="微软雅黑" pitchFamily="34" charset="-122"/>
              </a:rPr>
              <a:t>章“工程计量”，分为</a:t>
            </a:r>
            <a:r>
              <a:rPr lang="en-US" altLang="zh-CN" dirty="0" smtClean="0">
                <a:solidFill>
                  <a:srgbClr val="000000"/>
                </a:solidFill>
                <a:latin typeface="微软雅黑" pitchFamily="34" charset="-122"/>
                <a:ea typeface="微软雅黑" pitchFamily="34" charset="-122"/>
              </a:rPr>
              <a:t>3</a:t>
            </a:r>
            <a:r>
              <a:rPr lang="zh-CN" altLang="en-US" dirty="0" smtClean="0">
                <a:solidFill>
                  <a:srgbClr val="000000"/>
                </a:solidFill>
                <a:latin typeface="微软雅黑" pitchFamily="34" charset="-122"/>
                <a:ea typeface="微软雅黑" pitchFamily="34" charset="-122"/>
              </a:rPr>
              <a:t>节：</a:t>
            </a:r>
            <a:endParaRPr lang="en-US" altLang="zh-CN" dirty="0" smtClean="0">
              <a:solidFill>
                <a:srgbClr val="000000"/>
              </a:solidFill>
              <a:latin typeface="微软雅黑" pitchFamily="34" charset="-122"/>
              <a:ea typeface="微软雅黑" pitchFamily="34" charset="-122"/>
            </a:endParaRPr>
          </a:p>
          <a:p>
            <a:pPr indent="457200"/>
            <a:r>
              <a:rPr lang="en-US" altLang="zh-CN" dirty="0">
                <a:solidFill>
                  <a:srgbClr val="000000"/>
                </a:solidFill>
                <a:latin typeface="微软雅黑" pitchFamily="34" charset="-122"/>
                <a:ea typeface="微软雅黑" pitchFamily="34" charset="-122"/>
              </a:rPr>
              <a:t>8.1  </a:t>
            </a:r>
            <a:r>
              <a:rPr lang="zh-CN" altLang="en-US" dirty="0">
                <a:solidFill>
                  <a:srgbClr val="000000"/>
                </a:solidFill>
                <a:latin typeface="微软雅黑" pitchFamily="34" charset="-122"/>
                <a:ea typeface="微软雅黑" pitchFamily="34" charset="-122"/>
              </a:rPr>
              <a:t>一般</a:t>
            </a:r>
            <a:r>
              <a:rPr lang="zh-CN" altLang="en-US" dirty="0" smtClean="0">
                <a:solidFill>
                  <a:srgbClr val="000000"/>
                </a:solidFill>
                <a:latin typeface="微软雅黑" pitchFamily="34" charset="-122"/>
                <a:ea typeface="微软雅黑" pitchFamily="34" charset="-122"/>
              </a:rPr>
              <a:t>规定</a:t>
            </a:r>
            <a:endParaRPr lang="en-US" altLang="zh-CN" dirty="0">
              <a:solidFill>
                <a:srgbClr val="000000"/>
              </a:solidFill>
              <a:latin typeface="微软雅黑" pitchFamily="34" charset="-122"/>
              <a:ea typeface="微软雅黑" pitchFamily="34" charset="-122"/>
            </a:endParaRPr>
          </a:p>
          <a:p>
            <a:pPr indent="457200"/>
            <a:r>
              <a:rPr lang="en-US" altLang="zh-CN" b="1" dirty="0">
                <a:solidFill>
                  <a:srgbClr val="FF6600"/>
                </a:solidFill>
                <a:latin typeface="微软雅黑" pitchFamily="34" charset="-122"/>
                <a:ea typeface="微软雅黑" pitchFamily="34" charset="-122"/>
              </a:rPr>
              <a:t>8.2  </a:t>
            </a:r>
            <a:r>
              <a:rPr lang="zh-CN" altLang="en-US" b="1" dirty="0">
                <a:solidFill>
                  <a:srgbClr val="FF6600"/>
                </a:solidFill>
                <a:latin typeface="微软雅黑" pitchFamily="34" charset="-122"/>
                <a:ea typeface="微软雅黑" pitchFamily="34" charset="-122"/>
              </a:rPr>
              <a:t>单价合同计量</a:t>
            </a:r>
            <a:endParaRPr lang="en-US" altLang="zh-CN" b="1" dirty="0">
              <a:solidFill>
                <a:srgbClr val="FF6600"/>
              </a:solidFill>
              <a:latin typeface="微软雅黑" pitchFamily="34" charset="-122"/>
              <a:ea typeface="微软雅黑" pitchFamily="34" charset="-122"/>
            </a:endParaRPr>
          </a:p>
          <a:p>
            <a:pPr indent="457200"/>
            <a:r>
              <a:rPr lang="en-US" altLang="zh-CN" dirty="0">
                <a:solidFill>
                  <a:srgbClr val="000000"/>
                </a:solidFill>
                <a:latin typeface="微软雅黑" pitchFamily="34" charset="-122"/>
                <a:ea typeface="微软雅黑" pitchFamily="34" charset="-122"/>
              </a:rPr>
              <a:t>8.3 </a:t>
            </a:r>
            <a:r>
              <a:rPr lang="en-US" altLang="zh-CN" dirty="0" smtClean="0">
                <a:solidFill>
                  <a:srgbClr val="000000"/>
                </a:solidFill>
                <a:latin typeface="微软雅黑" pitchFamily="34" charset="-122"/>
                <a:ea typeface="微软雅黑" pitchFamily="34" charset="-122"/>
              </a:rPr>
              <a:t> </a:t>
            </a:r>
            <a:r>
              <a:rPr lang="zh-CN" altLang="en-US" dirty="0" smtClean="0">
                <a:solidFill>
                  <a:srgbClr val="000000"/>
                </a:solidFill>
                <a:latin typeface="微软雅黑" pitchFamily="34" charset="-122"/>
                <a:ea typeface="微软雅黑" pitchFamily="34" charset="-122"/>
              </a:rPr>
              <a:t>总计</a:t>
            </a:r>
            <a:r>
              <a:rPr lang="zh-CN" altLang="en-US" dirty="0">
                <a:solidFill>
                  <a:srgbClr val="000000"/>
                </a:solidFill>
                <a:latin typeface="微软雅黑" pitchFamily="34" charset="-122"/>
                <a:ea typeface="微软雅黑" pitchFamily="34" charset="-122"/>
              </a:rPr>
              <a:t>合同的</a:t>
            </a:r>
            <a:r>
              <a:rPr lang="zh-CN" altLang="en-US" dirty="0" smtClean="0">
                <a:solidFill>
                  <a:srgbClr val="000000"/>
                </a:solidFill>
                <a:latin typeface="微软雅黑" pitchFamily="34" charset="-122"/>
                <a:ea typeface="微软雅黑" pitchFamily="34" charset="-122"/>
              </a:rPr>
              <a:t>计量</a:t>
            </a:r>
            <a:endParaRPr lang="en-US" altLang="zh-CN" dirty="0">
              <a:solidFill>
                <a:srgbClr val="000000"/>
              </a:solidFill>
              <a:latin typeface="微软雅黑" pitchFamily="34" charset="-122"/>
              <a:ea typeface="微软雅黑" pitchFamily="34" charset="-122"/>
            </a:endParaRPr>
          </a:p>
          <a:p>
            <a:r>
              <a:rPr lang="zh-CN" altLang="en-US" dirty="0" smtClean="0">
                <a:solidFill>
                  <a:srgbClr val="000000"/>
                </a:solidFill>
                <a:latin typeface="微软雅黑" pitchFamily="34" charset="-122"/>
                <a:ea typeface="微软雅黑" pitchFamily="34" charset="-122"/>
              </a:rPr>
              <a:t>其中，对总价合同的计量做出了规定，如下。</a:t>
            </a:r>
            <a:endParaRPr lang="en-US" altLang="zh-CN" dirty="0">
              <a:solidFill>
                <a:srgbClr val="000000"/>
              </a:solidFill>
              <a:latin typeface="微软雅黑" pitchFamily="34" charset="-122"/>
              <a:ea typeface="微软雅黑" pitchFamily="34" charset="-122"/>
            </a:endParaRPr>
          </a:p>
        </p:txBody>
      </p:sp>
      <p:sp>
        <p:nvSpPr>
          <p:cNvPr id="9" name="文本框 18"/>
          <p:cNvSpPr txBox="1">
            <a:spLocks noChangeArrowheads="1"/>
          </p:cNvSpPr>
          <p:nvPr/>
        </p:nvSpPr>
        <p:spPr bwMode="auto">
          <a:xfrm>
            <a:off x="1918742" y="169476"/>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zh-CN" altLang="en-US" sz="2800" b="1" dirty="0">
                <a:latin typeface="微软雅黑" pitchFamily="34" charset="-122"/>
                <a:ea typeface="微软雅黑" pitchFamily="34" charset="-122"/>
              </a:rPr>
              <a:t>三、单价合同结算工程量形成于历次期中支付的累积</a:t>
            </a:r>
          </a:p>
        </p:txBody>
      </p:sp>
      <p:sp>
        <p:nvSpPr>
          <p:cNvPr id="7" name="矩形 6"/>
          <p:cNvSpPr>
            <a:spLocks noChangeArrowheads="1"/>
          </p:cNvSpPr>
          <p:nvPr/>
        </p:nvSpPr>
        <p:spPr bwMode="auto">
          <a:xfrm>
            <a:off x="1472925" y="1403484"/>
            <a:ext cx="8798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itchFamily="34" charset="-122"/>
                <a:ea typeface="微软雅黑" pitchFamily="34" charset="-122"/>
              </a:rPr>
              <a:t>（三</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sym typeface="Gill Sans" pitchFamily="-84" charset="0"/>
              </a:rPr>
              <a:t>清单方式招标的</a:t>
            </a:r>
            <a:r>
              <a:rPr lang="zh-CN" altLang="en-US" sz="2000" b="1" dirty="0">
                <a:latin typeface="微软雅黑" pitchFamily="34" charset="-122"/>
                <a:ea typeface="微软雅黑" pitchFamily="34" charset="-122"/>
              </a:rPr>
              <a:t>总价</a:t>
            </a:r>
            <a:r>
              <a:rPr lang="zh-CN" altLang="en-US" sz="2000" b="1" dirty="0" smtClean="0">
                <a:latin typeface="微软雅黑" pitchFamily="34" charset="-122"/>
                <a:ea typeface="微软雅黑" pitchFamily="34" charset="-122"/>
              </a:rPr>
              <a:t>合同</a:t>
            </a:r>
            <a:r>
              <a:rPr lang="zh-CN" altLang="en-US" sz="2000" b="1" dirty="0">
                <a:latin typeface="微软雅黑" pitchFamily="34" charset="-122"/>
                <a:ea typeface="微软雅黑" pitchFamily="34" charset="-122"/>
              </a:rPr>
              <a:t>的</a:t>
            </a:r>
            <a:r>
              <a:rPr lang="zh-CN" altLang="en-US" sz="2000" b="1" dirty="0" smtClean="0">
                <a:latin typeface="微软雅黑" pitchFamily="34" charset="-122"/>
                <a:ea typeface="微软雅黑" pitchFamily="34" charset="-122"/>
              </a:rPr>
              <a:t>计量可参照</a:t>
            </a:r>
            <a:r>
              <a:rPr lang="zh-CN" altLang="en-US" sz="2000" b="1" dirty="0">
                <a:latin typeface="微软雅黑" pitchFamily="34" charset="-122"/>
                <a:ea typeface="微软雅黑" pitchFamily="34" charset="-122"/>
              </a:rPr>
              <a:t>“单价合同的计量”</a:t>
            </a:r>
          </a:p>
        </p:txBody>
      </p:sp>
    </p:spTree>
    <p:extLst>
      <p:ext uri="{BB962C8B-B14F-4D97-AF65-F5344CB8AC3E}">
        <p14:creationId xmlns:p14="http://schemas.microsoft.com/office/powerpoint/2010/main" val="145127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600"/>
                                        <p:tgtEl>
                                          <p:spTgt spid="11"/>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00"/>
                </a:solidFill>
              </a:rPr>
              <a:t> </a:t>
            </a:r>
            <a:endParaRPr lang="zh-CN" altLang="en-US" dirty="0">
              <a:solidFill>
                <a:srgbClr val="FFFF00"/>
              </a:solidFill>
            </a:endParaRPr>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TextBox 36"/>
          <p:cNvSpPr txBox="1">
            <a:spLocks noChangeArrowheads="1"/>
          </p:cNvSpPr>
          <p:nvPr/>
        </p:nvSpPr>
        <p:spPr bwMode="auto">
          <a:xfrm>
            <a:off x="1645260" y="1772816"/>
            <a:ext cx="936079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000" b="1" dirty="0">
                <a:latin typeface="微软雅黑" panose="020B0503020204020204" pitchFamily="34" charset="-122"/>
                <a:ea typeface="微软雅黑" panose="020B0503020204020204" pitchFamily="34" charset="-122"/>
              </a:rPr>
              <a:t>  </a:t>
            </a:r>
            <a:r>
              <a:rPr kumimoji="0" lang="zh-CN" altLang="en-US" sz="2400" b="1" dirty="0">
                <a:latin typeface="微软雅黑" pitchFamily="34" charset="-122"/>
                <a:ea typeface="微软雅黑" pitchFamily="34" charset="-122"/>
              </a:rPr>
              <a:t>四、</a:t>
            </a:r>
            <a:r>
              <a:rPr kumimoji="0" lang="zh-CN" altLang="zh-CN" sz="2400" b="1" dirty="0">
                <a:latin typeface="微软雅黑" pitchFamily="34" charset="-122"/>
                <a:ea typeface="微软雅黑" pitchFamily="34" charset="-122"/>
              </a:rPr>
              <a:t>承包人履行合同义务形成的工程量应予支付</a:t>
            </a:r>
          </a:p>
        </p:txBody>
      </p:sp>
      <p:sp>
        <p:nvSpPr>
          <p:cNvPr id="10" name="矩形 5"/>
          <p:cNvSpPr>
            <a:spLocks noChangeArrowheads="1"/>
          </p:cNvSpPr>
          <p:nvPr/>
        </p:nvSpPr>
        <p:spPr bwMode="auto">
          <a:xfrm>
            <a:off x="2509356" y="3469070"/>
            <a:ext cx="8077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（三） </a:t>
            </a:r>
            <a:r>
              <a:rPr lang="en-US" altLang="zh-CN" sz="2000" b="1" dirty="0" smtClean="0">
                <a:solidFill>
                  <a:schemeClr val="bg1"/>
                </a:solidFill>
                <a:latin typeface="微软雅黑" pitchFamily="34" charset="-122"/>
                <a:ea typeface="微软雅黑" pitchFamily="34" charset="-122"/>
              </a:rPr>
              <a:t> </a:t>
            </a:r>
            <a:r>
              <a:rPr lang="en-US" altLang="zh-CN" sz="2000" b="1" dirty="0">
                <a:solidFill>
                  <a:schemeClr val="bg1"/>
                </a:solidFill>
                <a:latin typeface="微软雅黑" pitchFamily="34" charset="-122"/>
                <a:ea typeface="微软雅黑" pitchFamily="34" charset="-122"/>
              </a:rPr>
              <a:t>13</a:t>
            </a:r>
            <a:r>
              <a:rPr lang="zh-CN" altLang="en-US" sz="2000" b="1" dirty="0">
                <a:solidFill>
                  <a:schemeClr val="bg1"/>
                </a:solidFill>
                <a:latin typeface="微软雅黑" pitchFamily="34" charset="-122"/>
                <a:ea typeface="微软雅黑" pitchFamily="34" charset="-122"/>
              </a:rPr>
              <a:t>版</a:t>
            </a:r>
            <a:r>
              <a:rPr lang="en-US" altLang="zh-CN" sz="2000" b="1" dirty="0">
                <a:solidFill>
                  <a:schemeClr val="bg1"/>
                </a:solidFill>
                <a:latin typeface="微软雅黑" pitchFamily="34" charset="-122"/>
                <a:ea typeface="微软雅黑" pitchFamily="34" charset="-122"/>
              </a:rPr>
              <a:t>《</a:t>
            </a:r>
            <a:r>
              <a:rPr lang="zh-CN" altLang="zh-CN" sz="2000" b="1" dirty="0">
                <a:solidFill>
                  <a:schemeClr val="bg1"/>
                </a:solidFill>
                <a:latin typeface="微软雅黑" pitchFamily="34" charset="-122"/>
                <a:ea typeface="微软雅黑" pitchFamily="34" charset="-122"/>
              </a:rPr>
              <a:t>清单计价规范</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与</a:t>
            </a:r>
            <a:r>
              <a:rPr lang="en-US" altLang="zh-CN" sz="2000" b="1" dirty="0">
                <a:solidFill>
                  <a:schemeClr val="bg1"/>
                </a:solidFill>
                <a:latin typeface="微软雅黑" pitchFamily="34" charset="-122"/>
                <a:ea typeface="微软雅黑" pitchFamily="34" charset="-122"/>
              </a:rPr>
              <a:t>07</a:t>
            </a:r>
            <a:r>
              <a:rPr lang="zh-CN" altLang="en-US" sz="2000" b="1" dirty="0">
                <a:solidFill>
                  <a:schemeClr val="bg1"/>
                </a:solidFill>
                <a:latin typeface="微软雅黑" pitchFamily="34" charset="-122"/>
                <a:ea typeface="微软雅黑" pitchFamily="34" charset="-122"/>
              </a:rPr>
              <a:t>版</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标准施工招标文件</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支持条款</a:t>
            </a:r>
          </a:p>
        </p:txBody>
      </p:sp>
      <p:sp>
        <p:nvSpPr>
          <p:cNvPr id="11" name="矩形 8"/>
          <p:cNvSpPr>
            <a:spLocks noChangeArrowheads="1"/>
          </p:cNvSpPr>
          <p:nvPr/>
        </p:nvSpPr>
        <p:spPr bwMode="auto">
          <a:xfrm>
            <a:off x="2509356" y="2924944"/>
            <a:ext cx="8626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二</a:t>
            </a: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民法通则</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与</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合同法</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强调</a:t>
            </a:r>
            <a:r>
              <a:rPr lang="zh-CN" altLang="en-US" sz="2000" b="1" dirty="0" smtClean="0">
                <a:solidFill>
                  <a:schemeClr val="bg1"/>
                </a:solidFill>
                <a:latin typeface="微软雅黑" panose="020B0503020204020204" pitchFamily="34" charset="-122"/>
                <a:ea typeface="微软雅黑" panose="020B0503020204020204" pitchFamily="34" charset="-122"/>
              </a:rPr>
              <a:t>全面履行合同</a:t>
            </a:r>
            <a:r>
              <a:rPr lang="zh-CN" altLang="en-US" sz="2000" b="1" dirty="0">
                <a:solidFill>
                  <a:schemeClr val="bg1"/>
                </a:solidFill>
                <a:latin typeface="微软雅黑" pitchFamily="34" charset="-122"/>
                <a:ea typeface="微软雅黑" pitchFamily="34" charset="-122"/>
              </a:rPr>
              <a:t>义务</a:t>
            </a:r>
          </a:p>
        </p:txBody>
      </p:sp>
      <p:sp>
        <p:nvSpPr>
          <p:cNvPr id="12" name="矩形 5"/>
          <p:cNvSpPr>
            <a:spLocks noChangeArrowheads="1"/>
          </p:cNvSpPr>
          <p:nvPr/>
        </p:nvSpPr>
        <p:spPr bwMode="auto">
          <a:xfrm>
            <a:off x="2509356" y="4005064"/>
            <a:ext cx="6853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（四）</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民法通则</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保证履行合同义务完成的工程量被认可</a:t>
            </a:r>
          </a:p>
        </p:txBody>
      </p:sp>
      <p:sp>
        <p:nvSpPr>
          <p:cNvPr id="13" name="矩形 5"/>
          <p:cNvSpPr>
            <a:spLocks noChangeArrowheads="1"/>
          </p:cNvSpPr>
          <p:nvPr/>
        </p:nvSpPr>
        <p:spPr bwMode="auto">
          <a:xfrm>
            <a:off x="2494806" y="4509120"/>
            <a:ext cx="7155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bg1"/>
                </a:solidFill>
                <a:latin typeface="微软雅黑" pitchFamily="34" charset="-122"/>
                <a:ea typeface="微软雅黑" pitchFamily="34" charset="-122"/>
              </a:rPr>
              <a:t>（五）  </a:t>
            </a:r>
            <a:r>
              <a:rPr lang="zh-CN" altLang="zh-CN" sz="2000" b="1" dirty="0" smtClean="0">
                <a:solidFill>
                  <a:schemeClr val="bg1"/>
                </a:solidFill>
                <a:latin typeface="微软雅黑" pitchFamily="34" charset="-122"/>
                <a:ea typeface="微软雅黑" pitchFamily="34" charset="-122"/>
              </a:rPr>
              <a:t>基于</a:t>
            </a:r>
            <a:r>
              <a:rPr lang="zh-CN" altLang="zh-CN" sz="2000" b="1" dirty="0">
                <a:solidFill>
                  <a:schemeClr val="bg1"/>
                </a:solidFill>
                <a:latin typeface="微软雅黑" pitchFamily="34" charset="-122"/>
                <a:ea typeface="微软雅黑" pitchFamily="34" charset="-122"/>
              </a:rPr>
              <a:t>法律事实的结算工程量形成与确认</a:t>
            </a:r>
            <a:endParaRPr lang="zh-CN" altLang="en-US" sz="2000" b="1" dirty="0">
              <a:solidFill>
                <a:schemeClr val="bg1"/>
              </a:solidFill>
              <a:latin typeface="微软雅黑" pitchFamily="34" charset="-122"/>
              <a:ea typeface="微软雅黑" pitchFamily="34" charset="-122"/>
            </a:endParaRPr>
          </a:p>
        </p:txBody>
      </p:sp>
      <p:sp>
        <p:nvSpPr>
          <p:cNvPr id="14" name="矩形 8"/>
          <p:cNvSpPr>
            <a:spLocks noChangeArrowheads="1"/>
          </p:cNvSpPr>
          <p:nvPr/>
        </p:nvSpPr>
        <p:spPr bwMode="auto">
          <a:xfrm>
            <a:off x="2509356" y="2420888"/>
            <a:ext cx="8626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一</a:t>
            </a:r>
            <a:r>
              <a:rPr lang="zh-CN" altLang="en-US" sz="2000" b="1" dirty="0" smtClean="0">
                <a:solidFill>
                  <a:schemeClr val="bg1"/>
                </a:solidFill>
                <a:latin typeface="微软雅黑" panose="020B0503020204020204" pitchFamily="34" charset="-122"/>
                <a:ea typeface="微软雅黑" panose="020B0503020204020204" pitchFamily="34" charset="-122"/>
              </a:rPr>
              <a:t>）  合同义务的履行与结算工程量的确认</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8596" y="2132856"/>
            <a:ext cx="7772304" cy="4042132"/>
          </a:xfrm>
          <a:prstGeom prst="rect">
            <a:avLst/>
          </a:prstGeom>
        </p:spPr>
        <p:txBody>
          <a:bodyPr wrap="square">
            <a:spAutoFit/>
          </a:bodyPr>
          <a:lstStyle/>
          <a:p>
            <a:pPr indent="457200">
              <a:lnSpc>
                <a:spcPts val="2800"/>
              </a:lnSpc>
            </a:pPr>
            <a:r>
              <a:rPr lang="zh-CN" altLang="en-US" b="1" dirty="0" smtClean="0">
                <a:latin typeface="微软雅黑" pitchFamily="34" charset="-122"/>
                <a:ea typeface="微软雅黑" pitchFamily="34" charset="-122"/>
                <a:sym typeface="Arial" pitchFamily="34" charset="0"/>
              </a:rPr>
              <a:t>施工合同义务</a:t>
            </a:r>
            <a:r>
              <a:rPr lang="zh-CN" altLang="en-US" dirty="0" smtClean="0">
                <a:latin typeface="微软雅黑" pitchFamily="34" charset="-122"/>
                <a:ea typeface="微软雅黑" pitchFamily="34" charset="-122"/>
                <a:sym typeface="Arial" pitchFamily="34" charset="0"/>
              </a:rPr>
              <a:t>是发承包双方从合同签订到合同终止前履行的各项义务。</a:t>
            </a:r>
            <a:r>
              <a:rPr lang="en-US" altLang="zh-CN" dirty="0" smtClean="0">
                <a:latin typeface="微软雅黑" panose="020B0503020204020204" pitchFamily="34" charset="-122"/>
                <a:ea typeface="微软雅黑" panose="020B0503020204020204" pitchFamily="34" charset="-122"/>
              </a:rPr>
              <a:t>       </a:t>
            </a:r>
          </a:p>
          <a:p>
            <a:pPr indent="457200">
              <a:lnSpc>
                <a:spcPts val="2800"/>
              </a:lnSpc>
            </a:pPr>
            <a:r>
              <a:rPr lang="zh-CN" altLang="zh-CN" b="1" dirty="0" smtClean="0">
                <a:latin typeface="微软雅黑" panose="020B0503020204020204" pitchFamily="34" charset="-122"/>
                <a:ea typeface="微软雅黑" panose="020B0503020204020204" pitchFamily="34" charset="-122"/>
              </a:rPr>
              <a:t>承包人履行的义务</a:t>
            </a:r>
            <a:r>
              <a:rPr lang="zh-CN" altLang="zh-CN" dirty="0" smtClean="0">
                <a:latin typeface="微软雅黑" panose="020B0503020204020204" pitchFamily="34" charset="-122"/>
                <a:ea typeface="微软雅黑" panose="020B0503020204020204" pitchFamily="34" charset="-122"/>
              </a:rPr>
              <a:t>是</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合同</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协议书</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约定的义务</a:t>
            </a:r>
            <a:r>
              <a:rPr lang="zh-CN" altLang="zh-CN" dirty="0" smtClean="0">
                <a:latin typeface="微软雅黑" panose="020B0503020204020204" pitchFamily="34" charset="-122"/>
                <a:ea typeface="微软雅黑" panose="020B0503020204020204" pitchFamily="34" charset="-122"/>
              </a:rPr>
              <a:t>和发承包双方</a:t>
            </a:r>
            <a:r>
              <a:rPr lang="zh-CN" altLang="en-US" dirty="0" smtClean="0">
                <a:latin typeface="微软雅黑" panose="020B0503020204020204" pitchFamily="34" charset="-122"/>
                <a:ea typeface="微软雅黑" panose="020B0503020204020204" pitchFamily="34" charset="-122"/>
              </a:rPr>
              <a:t>根据具体施工情况</a:t>
            </a:r>
            <a:r>
              <a:rPr lang="zh-CN" altLang="zh-CN" dirty="0" smtClean="0">
                <a:latin typeface="微软雅黑" panose="020B0503020204020204" pitchFamily="34" charset="-122"/>
                <a:ea typeface="微软雅黑" panose="020B0503020204020204" pitchFamily="34" charset="-122"/>
              </a:rPr>
              <a:t>签订</a:t>
            </a:r>
            <a:r>
              <a:rPr lang="zh-CN" altLang="en-US" dirty="0" smtClean="0">
                <a:latin typeface="微软雅黑" panose="020B0503020204020204" pitchFamily="34" charset="-122"/>
                <a:ea typeface="微软雅黑" panose="020B0503020204020204" pitchFamily="34" charset="-122"/>
              </a:rPr>
              <a:t>的</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补充协议的义务</a:t>
            </a:r>
            <a:r>
              <a:rPr lang="zh-CN" altLang="zh-CN" dirty="0" smtClean="0">
                <a:latin typeface="微软雅黑" panose="020B0503020204020204" pitchFamily="34" charset="-122"/>
                <a:ea typeface="微软雅黑" panose="020B0503020204020204" pitchFamily="34" charset="-122"/>
              </a:rPr>
              <a:t>，主要包括：</a:t>
            </a:r>
            <a:endParaRPr lang="en-US" altLang="zh-CN" dirty="0" smtClean="0">
              <a:latin typeface="微软雅黑" panose="020B0503020204020204" pitchFamily="34" charset="-122"/>
              <a:ea typeface="微软雅黑" panose="020B0503020204020204" pitchFamily="34" charset="-122"/>
            </a:endParaRPr>
          </a:p>
          <a:p>
            <a:pPr indent="457200">
              <a:lnSpc>
                <a:spcPts val="2800"/>
              </a:lnSpc>
            </a:pPr>
            <a:endParaRPr lang="en-US" altLang="zh-CN" dirty="0" smtClean="0">
              <a:latin typeface="微软雅黑" panose="020B0503020204020204" pitchFamily="34" charset="-122"/>
              <a:ea typeface="微软雅黑" panose="020B0503020204020204" pitchFamily="34" charset="-122"/>
            </a:endParaRPr>
          </a:p>
          <a:p>
            <a:pPr>
              <a:lnSpc>
                <a:spcPts val="2800"/>
              </a:lnSpc>
            </a:pP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）承包人应严格按施工</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图纸、指令和施工规范</a:t>
            </a:r>
            <a:r>
              <a:rPr lang="zh-CN" altLang="zh-CN" dirty="0" smtClean="0">
                <a:latin typeface="微软雅黑" panose="020B0503020204020204" pitchFamily="34" charset="-122"/>
                <a:ea typeface="微软雅黑" panose="020B0503020204020204" pitchFamily="34" charset="-122"/>
              </a:rPr>
              <a:t>进行施工；</a:t>
            </a:r>
          </a:p>
          <a:p>
            <a:pPr>
              <a:lnSpc>
                <a:spcPts val="2800"/>
              </a:lnSpc>
            </a:pP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按期完成和交付合格工程</a:t>
            </a:r>
            <a:r>
              <a:rPr lang="zh-CN" altLang="zh-CN" dirty="0" smtClean="0">
                <a:latin typeface="微软雅黑" panose="020B0503020204020204" pitchFamily="34" charset="-122"/>
                <a:ea typeface="微软雅黑" panose="020B0503020204020204" pitchFamily="34" charset="-122"/>
              </a:rPr>
              <a:t>。完全合格的建筑产品是合同的目的，所以承包人应按照施工指令和施工规范以及合同的约定进行施工，如承包人要按照发包人或者监理人发出的指令在约定的期限内完成合同约定的工程，按技术规范施工交付合格的工程；</a:t>
            </a:r>
          </a:p>
          <a:p>
            <a:pPr>
              <a:lnSpc>
                <a:spcPts val="2800"/>
              </a:lnSpc>
            </a:pP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保修义务和损害赔偿义务</a:t>
            </a:r>
            <a:r>
              <a:rPr lang="zh-CN" altLang="zh-CN" dirty="0" smtClean="0">
                <a:latin typeface="微软雅黑" panose="020B0503020204020204" pitchFamily="34" charset="-122"/>
                <a:ea typeface="微软雅黑" panose="020B0503020204020204" pitchFamily="34" charset="-122"/>
              </a:rPr>
              <a:t>。建筑工程经过发包人验收后，在保修时间内发现重大问题的，承包人要对建筑进行修复，履行保修的义务。</a:t>
            </a:r>
            <a:endParaRPr lang="zh-CN" altLang="zh-CN" dirty="0">
              <a:latin typeface="微软雅黑" panose="020B0503020204020204" pitchFamily="34" charset="-122"/>
              <a:ea typeface="微软雅黑" panose="020B0503020204020204" pitchFamily="34" charset="-122"/>
            </a:endParaRPr>
          </a:p>
        </p:txBody>
      </p:sp>
      <p:sp>
        <p:nvSpPr>
          <p:cNvPr id="9"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
        <p:nvSpPr>
          <p:cNvPr id="10" name="矩形 8"/>
          <p:cNvSpPr>
            <a:spLocks noChangeArrowheads="1"/>
          </p:cNvSpPr>
          <p:nvPr/>
        </p:nvSpPr>
        <p:spPr bwMode="auto">
          <a:xfrm>
            <a:off x="838622" y="1052736"/>
            <a:ext cx="8626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一</a:t>
            </a:r>
            <a:r>
              <a:rPr lang="zh-CN" altLang="en-US" sz="2000" b="1" dirty="0" smtClean="0">
                <a:latin typeface="微软雅黑" panose="020B0503020204020204" pitchFamily="34" charset="-122"/>
                <a:ea typeface="微软雅黑" panose="020B0503020204020204" pitchFamily="34" charset="-122"/>
              </a:rPr>
              <a:t>） 合同义务的履行与结算工程量的确认</a:t>
            </a:r>
            <a:endParaRPr lang="zh-CN" altLang="en-US" sz="2000" b="1" dirty="0">
              <a:latin typeface="微软雅黑" pitchFamily="34" charset="-122"/>
              <a:ea typeface="微软雅黑" pitchFamily="34" charset="-122"/>
            </a:endParaRPr>
          </a:p>
        </p:txBody>
      </p:sp>
      <p:sp>
        <p:nvSpPr>
          <p:cNvPr id="13" name="椭圆 12"/>
          <p:cNvSpPr/>
          <p:nvPr/>
        </p:nvSpPr>
        <p:spPr>
          <a:xfrm>
            <a:off x="9263558" y="4293096"/>
            <a:ext cx="1781844" cy="152056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zh-CN" altLang="en-US" sz="3200" b="1" dirty="0" smtClean="0">
                <a:solidFill>
                  <a:schemeClr val="bg1"/>
                </a:solidFill>
                <a:latin typeface="微软雅黑" panose="020B0503020204020204" pitchFamily="34" charset="-122"/>
                <a:ea typeface="微软雅黑" panose="020B0503020204020204" pitchFamily="34" charset="-122"/>
              </a:rPr>
              <a:t>合同义务</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8327453" y="2305245"/>
            <a:ext cx="1656185" cy="141178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合同协议书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10271670" y="2276872"/>
            <a:ext cx="1656185" cy="141178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bg1"/>
                </a:solidFill>
                <a:latin typeface="微软雅黑" panose="020B0503020204020204" pitchFamily="34" charset="-122"/>
                <a:ea typeface="微软雅黑" panose="020B0503020204020204" pitchFamily="34" charset="-122"/>
              </a:rPr>
              <a:t>补充协议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虚尾箭头 15"/>
          <p:cNvSpPr/>
          <p:nvPr/>
        </p:nvSpPr>
        <p:spPr>
          <a:xfrm rot="3408471">
            <a:off x="9305641" y="3795627"/>
            <a:ext cx="618104" cy="477401"/>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smtClean="0">
              <a:latin typeface="微软雅黑" pitchFamily="34" charset="-122"/>
              <a:ea typeface="微软雅黑" pitchFamily="34" charset="-122"/>
            </a:endParaRPr>
          </a:p>
        </p:txBody>
      </p:sp>
      <p:sp>
        <p:nvSpPr>
          <p:cNvPr id="17" name="虚尾箭头 16"/>
          <p:cNvSpPr/>
          <p:nvPr/>
        </p:nvSpPr>
        <p:spPr>
          <a:xfrm rot="7290340">
            <a:off x="10389687" y="3810176"/>
            <a:ext cx="618104" cy="477401"/>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smtClean="0">
              <a:latin typeface="微软雅黑" pitchFamily="34" charset="-122"/>
              <a:ea typeface="微软雅黑" pitchFamily="34" charset="-122"/>
            </a:endParaRPr>
          </a:p>
        </p:txBody>
      </p:sp>
      <p:sp>
        <p:nvSpPr>
          <p:cNvPr id="5" name="矩形 4"/>
          <p:cNvSpPr/>
          <p:nvPr/>
        </p:nvSpPr>
        <p:spPr>
          <a:xfrm>
            <a:off x="3035057" y="1660738"/>
            <a:ext cx="1980029" cy="400110"/>
          </a:xfrm>
          <a:prstGeom prst="rect">
            <a:avLst/>
          </a:prstGeom>
          <a:solidFill>
            <a:schemeClr val="bg1">
              <a:lumMod val="50000"/>
            </a:schemeClr>
          </a:solidFill>
        </p:spPr>
        <p:txBody>
          <a:bodyPr wrap="none">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合同义务的履行</a:t>
            </a:r>
            <a:endParaRPr lang="zh-CN" altLang="en-US" sz="2000" dirty="0">
              <a:solidFill>
                <a:schemeClr val="bg1">
                  <a:lumMod val="95000"/>
                </a:schemeClr>
              </a:solidFill>
            </a:endParaRPr>
          </a:p>
        </p:txBody>
      </p:sp>
    </p:spTree>
    <p:extLst>
      <p:ext uri="{BB962C8B-B14F-4D97-AF65-F5344CB8AC3E}">
        <p14:creationId xmlns:p14="http://schemas.microsoft.com/office/powerpoint/2010/main" val="48525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566" y="2132856"/>
            <a:ext cx="11665296" cy="1200329"/>
          </a:xfrm>
          <a:prstGeom prst="rect">
            <a:avLst/>
          </a:prstGeom>
        </p:spPr>
        <p:txBody>
          <a:bodyPr wrap="square">
            <a:spAutoFit/>
          </a:bodyPr>
          <a:lstStyle/>
          <a:p>
            <a:r>
              <a:rPr lang="en-US" altLang="zh-CN" dirty="0" smtClean="0">
                <a:latin typeface="微软雅黑" panose="020B0503020204020204" pitchFamily="34" charset="-122"/>
                <a:ea typeface="微软雅黑" panose="020B0503020204020204" pitchFamily="34" charset="-122"/>
              </a:rPr>
              <a:t>     13</a:t>
            </a:r>
            <a:r>
              <a:rPr lang="zh-CN" altLang="en-US" dirty="0" smtClean="0">
                <a:latin typeface="微软雅黑" panose="020B0503020204020204" pitchFamily="34" charset="-122"/>
                <a:ea typeface="微软雅黑" panose="020B0503020204020204" pitchFamily="34" charset="-122"/>
              </a:rPr>
              <a:t>版</a:t>
            </a:r>
            <a:r>
              <a:rPr lang="zh-CN" altLang="zh-CN" dirty="0" smtClean="0">
                <a:latin typeface="微软雅黑" panose="020B0503020204020204" pitchFamily="34" charset="-122"/>
                <a:ea typeface="微软雅黑" panose="020B0503020204020204" pitchFamily="34" charset="-122"/>
              </a:rPr>
              <a:t>《清单计价规范》规定</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在</a:t>
            </a:r>
            <a:r>
              <a:rPr lang="zh-CN" altLang="zh-CN" dirty="0">
                <a:latin typeface="微软雅黑" panose="020B0503020204020204" pitchFamily="34" charset="-122"/>
                <a:ea typeface="微软雅黑" panose="020B0503020204020204" pitchFamily="34" charset="-122"/>
              </a:rPr>
              <a:t>竣工结算办理过程</a:t>
            </a:r>
            <a:r>
              <a:rPr lang="zh-CN" altLang="zh-CN" dirty="0" smtClean="0">
                <a:latin typeface="微软雅黑" panose="020B0503020204020204" pitchFamily="34" charset="-122"/>
                <a:ea typeface="微软雅黑" panose="020B0503020204020204" pitchFamily="34" charset="-122"/>
              </a:rPr>
              <a:t>中</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发</a:t>
            </a:r>
            <a:r>
              <a:rPr lang="zh-CN" altLang="zh-CN" dirty="0">
                <a:latin typeface="微软雅黑" panose="020B0503020204020204" pitchFamily="34" charset="-122"/>
                <a:ea typeface="微软雅黑" panose="020B0503020204020204" pitchFamily="34" charset="-122"/>
              </a:rPr>
              <a:t>承包双方在合同工程实施过程中已经确认的工程计量结果应直接进入</a:t>
            </a:r>
            <a:r>
              <a:rPr lang="zh-CN" altLang="zh-CN" dirty="0" smtClean="0">
                <a:latin typeface="微软雅黑" panose="020B0503020204020204" pitchFamily="34" charset="-122"/>
                <a:ea typeface="微软雅黑" panose="020B0503020204020204" pitchFamily="34" charset="-122"/>
              </a:rPr>
              <a:t>结算</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07</a:t>
            </a:r>
            <a:r>
              <a:rPr lang="zh-CN" altLang="zh-CN" dirty="0">
                <a:latin typeface="微软雅黑" panose="020B0503020204020204" pitchFamily="34" charset="-122"/>
                <a:ea typeface="微软雅黑" panose="020B0503020204020204" pitchFamily="34" charset="-122"/>
              </a:rPr>
              <a:t>版</a:t>
            </a:r>
            <a:r>
              <a:rPr lang="zh-CN" altLang="zh-CN" dirty="0" smtClean="0">
                <a:latin typeface="微软雅黑" panose="020B0503020204020204" pitchFamily="34" charset="-122"/>
                <a:ea typeface="微软雅黑" panose="020B0503020204020204" pitchFamily="34" charset="-122"/>
              </a:rPr>
              <a:t>《标准施工招标文件》</a:t>
            </a:r>
            <a:r>
              <a:rPr lang="en-US" altLang="zh-CN" dirty="0" smtClean="0">
                <a:latin typeface="微软雅黑" panose="020B0503020204020204" pitchFamily="34" charset="-122"/>
                <a:ea typeface="微软雅黑" panose="020B0503020204020204" pitchFamily="34" charset="-122"/>
              </a:rPr>
              <a:t>17.1.4</a:t>
            </a:r>
            <a:r>
              <a:rPr lang="zh-CN" altLang="en-US" dirty="0" smtClean="0">
                <a:latin typeface="微软雅黑" pitchFamily="34" charset="-122"/>
                <a:ea typeface="微软雅黑" pitchFamily="34" charset="-122"/>
              </a:rPr>
              <a:t>条规定， </a:t>
            </a:r>
            <a:r>
              <a:rPr lang="zh-CN" altLang="en-US" dirty="0">
                <a:latin typeface="微软雅黑" pitchFamily="34" charset="-122"/>
                <a:ea typeface="微软雅黑" pitchFamily="34" charset="-122"/>
              </a:rPr>
              <a:t>合同工程完工后，承包人应在经发承包双方</a:t>
            </a:r>
            <a:r>
              <a:rPr lang="zh-CN" altLang="en-US" dirty="0">
                <a:solidFill>
                  <a:schemeClr val="accent6">
                    <a:lumMod val="75000"/>
                  </a:schemeClr>
                </a:solidFill>
                <a:latin typeface="微软雅黑" pitchFamily="34" charset="-122"/>
                <a:ea typeface="微软雅黑" pitchFamily="34" charset="-122"/>
              </a:rPr>
              <a:t>确认的合同工程期中价款结算的基础上</a:t>
            </a:r>
            <a:r>
              <a:rPr lang="zh-CN" altLang="en-US" dirty="0">
                <a:latin typeface="微软雅黑" pitchFamily="34" charset="-122"/>
                <a:ea typeface="微软雅黑" pitchFamily="34" charset="-122"/>
              </a:rPr>
              <a:t>汇总编制完成竣工结算</a:t>
            </a:r>
            <a:r>
              <a:rPr lang="zh-CN" altLang="en-US" dirty="0" smtClean="0">
                <a:latin typeface="微软雅黑" pitchFamily="34" charset="-122"/>
                <a:ea typeface="微软雅黑" pitchFamily="34" charset="-122"/>
              </a:rPr>
              <a:t>文件。</a:t>
            </a:r>
            <a:r>
              <a:rPr lang="zh-CN" altLang="zh-CN" dirty="0" smtClean="0">
                <a:latin typeface="微软雅黑" panose="020B0503020204020204" pitchFamily="34" charset="-122"/>
                <a:ea typeface="微软雅黑" panose="020B0503020204020204" pitchFamily="34" charset="-122"/>
              </a:rPr>
              <a:t>可见</a:t>
            </a:r>
            <a:r>
              <a:rPr lang="zh-CN" altLang="zh-CN" dirty="0">
                <a:latin typeface="微软雅黑" panose="020B0503020204020204" pitchFamily="34" charset="-122"/>
                <a:ea typeface="微软雅黑" panose="020B0503020204020204" pitchFamily="34" charset="-122"/>
              </a:rPr>
              <a:t>，结算工程量的确认是工程结算的一个重要环节，其准确确认能提高结算效率，减少工程结算纠纷</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，有利于降低发包人的投资和承包人控制施工成本</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9"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
        <p:nvSpPr>
          <p:cNvPr id="10" name="矩形 8"/>
          <p:cNvSpPr>
            <a:spLocks noChangeArrowheads="1"/>
          </p:cNvSpPr>
          <p:nvPr/>
        </p:nvSpPr>
        <p:spPr bwMode="auto">
          <a:xfrm>
            <a:off x="838622" y="1052736"/>
            <a:ext cx="8626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一</a:t>
            </a:r>
            <a:r>
              <a:rPr lang="zh-CN" altLang="en-US" sz="2000" b="1" dirty="0" smtClean="0">
                <a:latin typeface="微软雅黑" panose="020B0503020204020204" pitchFamily="34" charset="-122"/>
                <a:ea typeface="微软雅黑" panose="020B0503020204020204" pitchFamily="34" charset="-122"/>
              </a:rPr>
              <a:t>） 合同义务的履行与结算工程量的确认</a:t>
            </a:r>
            <a:endParaRPr lang="zh-CN" altLang="en-US" sz="2000" b="1" dirty="0">
              <a:latin typeface="微软雅黑" pitchFamily="34" charset="-122"/>
              <a:ea typeface="微软雅黑" pitchFamily="34" charset="-122"/>
            </a:endParaRPr>
          </a:p>
        </p:txBody>
      </p:sp>
      <p:sp>
        <p:nvSpPr>
          <p:cNvPr id="5" name="矩形 4"/>
          <p:cNvSpPr/>
          <p:nvPr/>
        </p:nvSpPr>
        <p:spPr>
          <a:xfrm>
            <a:off x="4871070" y="1628800"/>
            <a:ext cx="2236510" cy="400110"/>
          </a:xfrm>
          <a:prstGeom prst="rect">
            <a:avLst/>
          </a:prstGeom>
          <a:solidFill>
            <a:schemeClr val="bg1">
              <a:lumMod val="50000"/>
            </a:schemeClr>
          </a:solidFill>
        </p:spPr>
        <p:txBody>
          <a:bodyPr wrap="none">
            <a:spAutoFit/>
          </a:bodyPr>
          <a:lstStyle/>
          <a:p>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结算工程量的确认</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766614" y="3789040"/>
            <a:ext cx="4061679" cy="2031325"/>
          </a:xfrm>
          <a:prstGeom prst="rect">
            <a:avLst/>
          </a:prstGeom>
          <a:solidFill>
            <a:schemeClr val="accent5">
              <a:lumMod val="50000"/>
            </a:schemeClr>
          </a:solidFill>
        </p:spPr>
        <p:txBody>
          <a:bodyPr wrap="square">
            <a:spAutoFit/>
          </a:bodyPr>
          <a:lstStyle/>
          <a:p>
            <a:pPr algn="ctr"/>
            <a:r>
              <a:rPr lang="zh-CN" altLang="zh-CN" b="1" dirty="0">
                <a:solidFill>
                  <a:schemeClr val="bg1">
                    <a:lumMod val="95000"/>
                  </a:schemeClr>
                </a:solidFill>
                <a:latin typeface="微软雅黑" panose="020B0503020204020204" pitchFamily="34" charset="-122"/>
                <a:ea typeface="微软雅黑" panose="020B0503020204020204" pitchFamily="34" charset="-122"/>
              </a:rPr>
              <a:t>结算工程量确认的前提</a:t>
            </a:r>
          </a:p>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①</a:t>
            </a:r>
            <a:r>
              <a:rPr lang="zh-CN" altLang="zh-CN" dirty="0">
                <a:solidFill>
                  <a:schemeClr val="bg1">
                    <a:lumMod val="95000"/>
                  </a:schemeClr>
                </a:solidFill>
                <a:latin typeface="微软雅黑" panose="020B0503020204020204" pitchFamily="34" charset="-122"/>
                <a:ea typeface="微软雅黑" panose="020B0503020204020204" pitchFamily="34" charset="-122"/>
              </a:rPr>
              <a:t>承包人按指令施工</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②</a:t>
            </a:r>
            <a:r>
              <a:rPr lang="zh-CN" altLang="zh-CN" dirty="0">
                <a:solidFill>
                  <a:schemeClr val="bg1">
                    <a:lumMod val="95000"/>
                  </a:schemeClr>
                </a:solidFill>
                <a:latin typeface="微软雅黑" panose="020B0503020204020204" pitchFamily="34" charset="-122"/>
                <a:ea typeface="微软雅黑" panose="020B0503020204020204" pitchFamily="34" charset="-122"/>
              </a:rPr>
              <a:t>承包人按规范</a:t>
            </a:r>
            <a:r>
              <a:rPr lang="zh-CN" altLang="zh-CN" dirty="0" smtClean="0">
                <a:solidFill>
                  <a:schemeClr val="bg1">
                    <a:lumMod val="95000"/>
                  </a:schemeClr>
                </a:solidFill>
                <a:latin typeface="微软雅黑" panose="020B0503020204020204" pitchFamily="34" charset="-122"/>
                <a:ea typeface="微软雅黑" panose="020B0503020204020204" pitchFamily="34" charset="-122"/>
              </a:rPr>
              <a:t>施工</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a:p>
            <a:pPr algn="ct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b="1" dirty="0">
                <a:solidFill>
                  <a:srgbClr val="000000"/>
                </a:solidFill>
                <a:latin typeface="微软雅黑" pitchFamily="34" charset="-122"/>
                <a:ea typeface="微软雅黑" pitchFamily="34" charset="-122"/>
                <a:sym typeface="华文仿宋" pitchFamily="2" charset="-122"/>
              </a:rPr>
              <a:t> </a:t>
            </a:r>
            <a:r>
              <a:rPr lang="zh-CN" altLang="en-US" b="1" dirty="0">
                <a:solidFill>
                  <a:schemeClr val="bg1"/>
                </a:solidFill>
                <a:latin typeface="微软雅黑" pitchFamily="34" charset="-122"/>
                <a:ea typeface="微软雅黑" pitchFamily="34" charset="-122"/>
                <a:sym typeface="华文仿宋" pitchFamily="2" charset="-122"/>
              </a:rPr>
              <a:t>工程量必须以承包人完成合同义务范围内且符合质量要求的合同工程予以计量，即据实</a:t>
            </a:r>
            <a:r>
              <a:rPr lang="zh-CN" altLang="en-US" b="1" dirty="0" smtClean="0">
                <a:solidFill>
                  <a:schemeClr val="bg1"/>
                </a:solidFill>
                <a:latin typeface="微软雅黑" pitchFamily="34" charset="-122"/>
                <a:ea typeface="微软雅黑" pitchFamily="34" charset="-122"/>
                <a:sym typeface="华文仿宋" pitchFamily="2" charset="-122"/>
              </a:rPr>
              <a:t>结算</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159102" y="3645874"/>
            <a:ext cx="4061679" cy="923330"/>
          </a:xfrm>
          <a:prstGeom prst="rect">
            <a:avLst/>
          </a:prstGeom>
          <a:solidFill>
            <a:schemeClr val="accent5">
              <a:lumMod val="50000"/>
            </a:schemeClr>
          </a:solidFill>
        </p:spPr>
        <p:txBody>
          <a:bodyPr wrap="square">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单价合同的结算</a:t>
            </a:r>
            <a:r>
              <a:rPr lang="zh-CN" altLang="zh-CN" b="1" dirty="0" smtClean="0">
                <a:solidFill>
                  <a:schemeClr val="bg1">
                    <a:lumMod val="95000"/>
                  </a:schemeClr>
                </a:solidFill>
                <a:latin typeface="微软雅黑" panose="020B0503020204020204" pitchFamily="34" charset="-122"/>
                <a:ea typeface="微软雅黑" panose="020B0503020204020204" pitchFamily="34" charset="-122"/>
              </a:rPr>
              <a:t>工程</a:t>
            </a:r>
            <a:r>
              <a:rPr lang="zh-CN" altLang="zh-CN" b="1" dirty="0">
                <a:solidFill>
                  <a:schemeClr val="bg1">
                    <a:lumMod val="95000"/>
                  </a:schemeClr>
                </a:solidFill>
                <a:latin typeface="微软雅黑" panose="020B0503020204020204" pitchFamily="34" charset="-122"/>
                <a:ea typeface="微软雅黑" panose="020B0503020204020204" pitchFamily="34" charset="-122"/>
              </a:rPr>
              <a:t>量</a:t>
            </a:r>
            <a:r>
              <a:rPr lang="zh-CN" altLang="zh-CN" b="1" dirty="0" smtClean="0">
                <a:solidFill>
                  <a:schemeClr val="bg1">
                    <a:lumMod val="95000"/>
                  </a:schemeClr>
                </a:solidFill>
                <a:latin typeface="微软雅黑" panose="020B0503020204020204" pitchFamily="34" charset="-122"/>
                <a:ea typeface="微软雅黑" panose="020B0503020204020204" pitchFamily="34" charset="-122"/>
              </a:rPr>
              <a:t>确认</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程序</a:t>
            </a:r>
            <a:endParaRPr lang="en-US" altLang="zh-CN" b="1"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①提交申请</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②复核与确认</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159102" y="4929244"/>
            <a:ext cx="4061679" cy="923330"/>
          </a:xfrm>
          <a:prstGeom prst="rect">
            <a:avLst/>
          </a:prstGeom>
          <a:solidFill>
            <a:schemeClr val="accent5">
              <a:lumMod val="50000"/>
            </a:schemeClr>
          </a:solidFill>
        </p:spPr>
        <p:txBody>
          <a:bodyPr wrap="square">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总价</a:t>
            </a:r>
            <a:r>
              <a:rPr lang="zh-CN" altLang="en-US" b="1" dirty="0">
                <a:solidFill>
                  <a:schemeClr val="bg1">
                    <a:lumMod val="95000"/>
                  </a:schemeClr>
                </a:solidFill>
                <a:latin typeface="微软雅黑" panose="020B0503020204020204" pitchFamily="34" charset="-122"/>
                <a:ea typeface="微软雅黑" panose="020B0503020204020204" pitchFamily="34" charset="-122"/>
              </a:rPr>
              <a:t>合同的结算</a:t>
            </a:r>
            <a:r>
              <a:rPr lang="zh-CN" altLang="zh-CN" b="1" dirty="0">
                <a:solidFill>
                  <a:schemeClr val="bg1">
                    <a:lumMod val="95000"/>
                  </a:schemeClr>
                </a:solidFill>
                <a:latin typeface="微软雅黑" panose="020B0503020204020204" pitchFamily="34" charset="-122"/>
                <a:ea typeface="微软雅黑" panose="020B0503020204020204" pitchFamily="34" charset="-122"/>
              </a:rPr>
              <a:t>工程量确认</a:t>
            </a:r>
            <a:r>
              <a:rPr lang="zh-CN" altLang="en-US" b="1" dirty="0">
                <a:solidFill>
                  <a:schemeClr val="bg1">
                    <a:lumMod val="95000"/>
                  </a:schemeClr>
                </a:solidFill>
                <a:latin typeface="微软雅黑" panose="020B0503020204020204" pitchFamily="34" charset="-122"/>
                <a:ea typeface="微软雅黑" panose="020B0503020204020204" pitchFamily="34" charset="-122"/>
              </a:rPr>
              <a:t>程序</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①提交申请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②复核与确认</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9577064" y="4929244"/>
            <a:ext cx="2350790" cy="923330"/>
          </a:xfrm>
          <a:prstGeom prst="rect">
            <a:avLst/>
          </a:prstGeom>
          <a:solidFill>
            <a:schemeClr val="accent6">
              <a:lumMod val="75000"/>
            </a:schemeClr>
          </a:solidFill>
          <a:ln>
            <a:noFill/>
          </a:ln>
          <a:extLst/>
        </p:spPr>
        <p:txBody>
          <a:bodyPr wrap="square" anchor="ctr">
            <a:spAutoFit/>
          </a:bodyPr>
          <a:lstStyle/>
          <a:p>
            <a:pPr algn="ctr"/>
            <a:r>
              <a:rPr lang="zh-CN" altLang="en-US" b="1" dirty="0" smtClean="0">
                <a:solidFill>
                  <a:schemeClr val="bg1"/>
                </a:solidFill>
                <a:latin typeface="微软雅黑" pitchFamily="34" charset="-122"/>
                <a:ea typeface="微软雅黑" pitchFamily="34" charset="-122"/>
                <a:sym typeface="Gill Sans" pitchFamily="-84" charset="0"/>
              </a:rPr>
              <a:t>清单方</a:t>
            </a:r>
            <a:r>
              <a:rPr lang="zh-CN" altLang="en-US" b="1" dirty="0">
                <a:solidFill>
                  <a:schemeClr val="bg1"/>
                </a:solidFill>
                <a:latin typeface="微软雅黑" pitchFamily="34" charset="-122"/>
                <a:ea typeface="微软雅黑" pitchFamily="34" charset="-122"/>
                <a:sym typeface="Gill Sans" pitchFamily="-84" charset="0"/>
              </a:rPr>
              <a:t>式招标的</a:t>
            </a:r>
            <a:r>
              <a:rPr lang="zh-CN" altLang="en-US" b="1" dirty="0">
                <a:solidFill>
                  <a:schemeClr val="bg1"/>
                </a:solidFill>
                <a:latin typeface="微软雅黑" pitchFamily="34" charset="-122"/>
                <a:ea typeface="微软雅黑" pitchFamily="34" charset="-122"/>
              </a:rPr>
              <a:t>总价</a:t>
            </a:r>
            <a:r>
              <a:rPr lang="zh-CN" altLang="en-US" b="1" dirty="0" smtClean="0">
                <a:solidFill>
                  <a:schemeClr val="bg1"/>
                </a:solidFill>
                <a:latin typeface="微软雅黑" pitchFamily="34" charset="-122"/>
                <a:ea typeface="微软雅黑" pitchFamily="34" charset="-122"/>
              </a:rPr>
              <a:t>合同</a:t>
            </a:r>
            <a:r>
              <a:rPr lang="zh-CN" altLang="en-US" b="1" dirty="0">
                <a:solidFill>
                  <a:schemeClr val="bg1"/>
                </a:solidFill>
                <a:latin typeface="微软雅黑" pitchFamily="34" charset="-122"/>
                <a:ea typeface="微软雅黑" pitchFamily="34" charset="-122"/>
              </a:rPr>
              <a:t>的</a:t>
            </a:r>
            <a:r>
              <a:rPr lang="zh-CN" altLang="en-US" b="1" dirty="0" smtClean="0">
                <a:solidFill>
                  <a:schemeClr val="bg1"/>
                </a:solidFill>
                <a:latin typeface="微软雅黑" pitchFamily="34" charset="-122"/>
                <a:ea typeface="微软雅黑" pitchFamily="34" charset="-122"/>
              </a:rPr>
              <a:t>计量可参照</a:t>
            </a:r>
            <a:r>
              <a:rPr lang="zh-CN" altLang="en-US" b="1" dirty="0">
                <a:solidFill>
                  <a:schemeClr val="bg1"/>
                </a:solidFill>
                <a:latin typeface="微软雅黑" pitchFamily="34" charset="-122"/>
                <a:ea typeface="微软雅黑" pitchFamily="34" charset="-122"/>
              </a:rPr>
              <a:t>“单价合同的计量”</a:t>
            </a:r>
          </a:p>
        </p:txBody>
      </p:sp>
      <p:sp>
        <p:nvSpPr>
          <p:cNvPr id="13" name="虚尾箭头 12"/>
          <p:cNvSpPr/>
          <p:nvPr/>
        </p:nvSpPr>
        <p:spPr>
          <a:xfrm>
            <a:off x="9263558" y="5234168"/>
            <a:ext cx="309052" cy="355072"/>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smtClean="0">
              <a:latin typeface="微软雅黑" pitchFamily="34" charset="-122"/>
              <a:ea typeface="微软雅黑" pitchFamily="34" charset="-122"/>
            </a:endParaRPr>
          </a:p>
        </p:txBody>
      </p:sp>
    </p:spTree>
    <p:extLst>
      <p:ext uri="{BB962C8B-B14F-4D97-AF65-F5344CB8AC3E}">
        <p14:creationId xmlns:p14="http://schemas.microsoft.com/office/powerpoint/2010/main" val="51307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8" grpId="0" animBg="1"/>
      <p:bldP spid="1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
        <p:nvSpPr>
          <p:cNvPr id="5" name="矩形 4"/>
          <p:cNvSpPr/>
          <p:nvPr/>
        </p:nvSpPr>
        <p:spPr>
          <a:xfrm>
            <a:off x="5375126" y="2780928"/>
            <a:ext cx="1584176" cy="1512168"/>
          </a:xfrm>
          <a:prstGeom prst="rect">
            <a:avLst/>
          </a:prstGeom>
          <a:solidFill>
            <a:schemeClr val="bg1">
              <a:lumMod val="50000"/>
            </a:schemeClr>
          </a:solidFill>
        </p:spPr>
        <p:txBody>
          <a:bodyPr wrap="square" anchor="ctr">
            <a:noAutofit/>
          </a:bodyPr>
          <a:lstStyle/>
          <a:p>
            <a:pPr algn="ct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结算工程量</a:t>
            </a:r>
            <a:endParaRPr lang="en-US" altLang="zh-CN" sz="2000" b="1" dirty="0" smtClean="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确认</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程序</a:t>
            </a:r>
          </a:p>
        </p:txBody>
      </p:sp>
      <p:grpSp>
        <p:nvGrpSpPr>
          <p:cNvPr id="11" name="组合 10"/>
          <p:cNvGrpSpPr/>
          <p:nvPr/>
        </p:nvGrpSpPr>
        <p:grpSpPr>
          <a:xfrm>
            <a:off x="118542" y="860525"/>
            <a:ext cx="5256584" cy="5997475"/>
            <a:chOff x="262558" y="970628"/>
            <a:chExt cx="5040560" cy="5626724"/>
          </a:xfrm>
        </p:grpSpPr>
        <p:graphicFrame>
          <p:nvGraphicFramePr>
            <p:cNvPr id="3" name="对象 2"/>
            <p:cNvGraphicFramePr>
              <a:graphicFrameLocks/>
            </p:cNvGraphicFramePr>
            <p:nvPr>
              <p:extLst>
                <p:ext uri="{D42A27DB-BD31-4B8C-83A1-F6EECF244321}">
                  <p14:modId xmlns:p14="http://schemas.microsoft.com/office/powerpoint/2010/main" val="2206369016"/>
                </p:ext>
              </p:extLst>
            </p:nvPr>
          </p:nvGraphicFramePr>
          <p:xfrm>
            <a:off x="262558" y="970628"/>
            <a:ext cx="5040560" cy="5626724"/>
          </p:xfrm>
          <a:graphic>
            <a:graphicData uri="http://schemas.openxmlformats.org/presentationml/2006/ole">
              <mc:AlternateContent xmlns:mc="http://schemas.openxmlformats.org/markup-compatibility/2006">
                <mc:Choice xmlns:v="urn:schemas-microsoft-com:vml" Requires="v">
                  <p:oleObj spid="_x0000_s12342" name="Visio" r:id="rId3" imgW="3841259" imgH="6756168" progId="Visio.Drawing.11">
                    <p:embed/>
                  </p:oleObj>
                </mc:Choice>
                <mc:Fallback>
                  <p:oleObj name="Visio" r:id="rId3" imgW="3841259" imgH="6756168" progId="Visio.Drawing.11">
                    <p:embed/>
                    <p:pic>
                      <p:nvPicPr>
                        <p:cNvPr id="0" name=""/>
                        <p:cNvPicPr>
                          <a:picLocks noChangeArrowheads="1"/>
                        </p:cNvPicPr>
                        <p:nvPr/>
                      </p:nvPicPr>
                      <p:blipFill>
                        <a:blip r:embed="rId4"/>
                        <a:srcRect/>
                        <a:stretch>
                          <a:fillRect/>
                        </a:stretch>
                      </p:blipFill>
                      <p:spPr bwMode="auto">
                        <a:xfrm>
                          <a:off x="262558" y="970628"/>
                          <a:ext cx="5040560" cy="5626724"/>
                        </a:xfrm>
                        <a:prstGeom prst="rect">
                          <a:avLst/>
                        </a:prstGeom>
                        <a:solidFill>
                          <a:schemeClr val="bg1"/>
                        </a:solidFill>
                        <a:ln w="38100">
                          <a:solidFill>
                            <a:schemeClr val="bg1">
                              <a:lumMod val="50000"/>
                            </a:schemeClr>
                          </a:solidFill>
                        </a:ln>
                        <a:effectLst/>
                      </p:spPr>
                    </p:pic>
                  </p:oleObj>
                </mc:Fallback>
              </mc:AlternateContent>
            </a:graphicData>
          </a:graphic>
        </p:graphicFrame>
        <p:sp>
          <p:nvSpPr>
            <p:cNvPr id="7" name="TextBox 6"/>
            <p:cNvSpPr txBox="1"/>
            <p:nvPr/>
          </p:nvSpPr>
          <p:spPr>
            <a:xfrm>
              <a:off x="814948" y="5947477"/>
              <a:ext cx="1179849" cy="346501"/>
            </a:xfrm>
            <a:prstGeom prst="rect">
              <a:avLst/>
            </a:prstGeom>
            <a:solidFill>
              <a:schemeClr val="accent6">
                <a:lumMod val="75000"/>
              </a:schemeClr>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单价合同</a:t>
              </a:r>
            </a:p>
          </p:txBody>
        </p:sp>
      </p:grpSp>
      <p:grpSp>
        <p:nvGrpSpPr>
          <p:cNvPr id="8" name="组合 7"/>
          <p:cNvGrpSpPr/>
          <p:nvPr/>
        </p:nvGrpSpPr>
        <p:grpSpPr>
          <a:xfrm>
            <a:off x="6959302" y="908720"/>
            <a:ext cx="5200008" cy="5949280"/>
            <a:chOff x="103110" y="908720"/>
            <a:chExt cx="5200008" cy="5688632"/>
          </a:xfrm>
        </p:grpSpPr>
        <p:graphicFrame>
          <p:nvGraphicFramePr>
            <p:cNvPr id="6" name="对象 5"/>
            <p:cNvGraphicFramePr>
              <a:graphicFrameLocks/>
            </p:cNvGraphicFramePr>
            <p:nvPr>
              <p:extLst>
                <p:ext uri="{D42A27DB-BD31-4B8C-83A1-F6EECF244321}">
                  <p14:modId xmlns:p14="http://schemas.microsoft.com/office/powerpoint/2010/main" val="4020251075"/>
                </p:ext>
              </p:extLst>
            </p:nvPr>
          </p:nvGraphicFramePr>
          <p:xfrm>
            <a:off x="103110" y="908720"/>
            <a:ext cx="5200008" cy="5688632"/>
          </p:xfrm>
          <a:graphic>
            <a:graphicData uri="http://schemas.openxmlformats.org/presentationml/2006/ole">
              <mc:AlternateContent xmlns:mc="http://schemas.openxmlformats.org/markup-compatibility/2006">
                <mc:Choice xmlns:v="urn:schemas-microsoft-com:vml" Requires="v">
                  <p:oleObj spid="_x0000_s12343" name="Visio" r:id="rId5" imgW="3363193" imgH="5689930" progId="Visio.Drawing.11">
                    <p:embed/>
                  </p:oleObj>
                </mc:Choice>
                <mc:Fallback>
                  <p:oleObj name="Visio" r:id="rId5" imgW="3363193" imgH="5689930" progId="Visio.Drawing.11">
                    <p:embed/>
                    <p:pic>
                      <p:nvPicPr>
                        <p:cNvPr id="0" name=""/>
                        <p:cNvPicPr>
                          <a:picLocks noChangeArrowheads="1"/>
                        </p:cNvPicPr>
                        <p:nvPr/>
                      </p:nvPicPr>
                      <p:blipFill>
                        <a:blip r:embed="rId6"/>
                        <a:srcRect/>
                        <a:stretch>
                          <a:fillRect/>
                        </a:stretch>
                      </p:blipFill>
                      <p:spPr bwMode="auto">
                        <a:xfrm>
                          <a:off x="103110" y="908720"/>
                          <a:ext cx="5200008" cy="5688632"/>
                        </a:xfrm>
                        <a:prstGeom prst="rect">
                          <a:avLst/>
                        </a:prstGeom>
                        <a:solidFill>
                          <a:schemeClr val="bg1"/>
                        </a:solidFill>
                        <a:ln w="38100">
                          <a:solidFill>
                            <a:schemeClr val="bg1">
                              <a:lumMod val="50000"/>
                            </a:schemeClr>
                          </a:solidFill>
                        </a:ln>
                      </p:spPr>
                    </p:pic>
                  </p:oleObj>
                </mc:Fallback>
              </mc:AlternateContent>
            </a:graphicData>
          </a:graphic>
        </p:graphicFrame>
        <p:sp>
          <p:nvSpPr>
            <p:cNvPr id="14" name="TextBox 13"/>
            <p:cNvSpPr txBox="1"/>
            <p:nvPr/>
          </p:nvSpPr>
          <p:spPr>
            <a:xfrm>
              <a:off x="341378" y="5924582"/>
              <a:ext cx="1179849" cy="353151"/>
            </a:xfrm>
            <a:prstGeom prst="rect">
              <a:avLst/>
            </a:prstGeom>
            <a:solidFill>
              <a:schemeClr val="accent6">
                <a:lumMod val="75000"/>
              </a:schemeClr>
            </a:solid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总价</a:t>
              </a:r>
              <a:r>
                <a:rPr lang="zh-CN" altLang="en-US" b="1" dirty="0">
                  <a:solidFill>
                    <a:schemeClr val="bg1"/>
                  </a:solidFill>
                  <a:latin typeface="微软雅黑" panose="020B0503020204020204" pitchFamily="34" charset="-122"/>
                  <a:ea typeface="微软雅黑" panose="020B0503020204020204" pitchFamily="34" charset="-122"/>
                </a:rPr>
                <a:t>合同</a:t>
              </a:r>
            </a:p>
          </p:txBody>
        </p:sp>
      </p:grpSp>
    </p:spTree>
    <p:extLst>
      <p:ext uri="{BB962C8B-B14F-4D97-AF65-F5344CB8AC3E}">
        <p14:creationId xmlns:p14="http://schemas.microsoft.com/office/powerpoint/2010/main" val="398245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50831" y="1729359"/>
            <a:ext cx="10153127" cy="1267593"/>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zh-CN" altLang="zh-CN" sz="1800" dirty="0">
                <a:solidFill>
                  <a:schemeClr val="tx1"/>
                </a:solidFill>
                <a:latin typeface="微软雅黑" pitchFamily="34" charset="-122"/>
                <a:ea typeface="微软雅黑" pitchFamily="34" charset="-122"/>
              </a:rPr>
              <a:t>《中华人民共和国民法通则》第八十八条规定</a:t>
            </a:r>
            <a:r>
              <a:rPr kumimoji="0" lang="en-US" altLang="zh-CN" sz="1800" dirty="0">
                <a:solidFill>
                  <a:schemeClr val="tx1"/>
                </a:solidFill>
                <a:latin typeface="微软雅黑" pitchFamily="34" charset="-122"/>
                <a:ea typeface="微软雅黑" pitchFamily="34" charset="-122"/>
              </a:rPr>
              <a:t>:</a:t>
            </a:r>
          </a:p>
          <a:p>
            <a:pPr eaLnBrk="1" hangingPunct="1">
              <a:lnSpc>
                <a:spcPct val="125000"/>
              </a:lnSpc>
            </a:pPr>
            <a:r>
              <a:rPr kumimoji="0" lang="en-US" altLang="zh-CN" sz="1800" dirty="0">
                <a:solidFill>
                  <a:schemeClr val="tx1"/>
                </a:solidFill>
                <a:latin typeface="微软雅黑" pitchFamily="34" charset="-122"/>
                <a:ea typeface="微软雅黑" pitchFamily="34" charset="-122"/>
              </a:rPr>
              <a:t>     </a:t>
            </a:r>
            <a:r>
              <a:rPr kumimoji="0" lang="en-US" altLang="zh-CN" sz="1800" dirty="0" smtClean="0">
                <a:solidFill>
                  <a:schemeClr val="tx1"/>
                </a:solidFill>
                <a:latin typeface="微软雅黑" pitchFamily="34" charset="-122"/>
                <a:ea typeface="微软雅黑" pitchFamily="34" charset="-122"/>
              </a:rPr>
              <a:t> </a:t>
            </a:r>
            <a:r>
              <a:rPr kumimoji="0" lang="zh-CN" altLang="zh-CN" sz="1800" dirty="0">
                <a:solidFill>
                  <a:schemeClr val="tx1"/>
                </a:solidFill>
                <a:latin typeface="微软雅黑" pitchFamily="34" charset="-122"/>
                <a:ea typeface="微软雅黑" pitchFamily="34" charset="-122"/>
              </a:rPr>
              <a:t>合同当事人应当按照合同约定，</a:t>
            </a:r>
            <a:r>
              <a:rPr kumimoji="0" lang="zh-CN" altLang="zh-CN" sz="1800" b="1" dirty="0">
                <a:solidFill>
                  <a:schemeClr val="accent6">
                    <a:lumMod val="75000"/>
                  </a:schemeClr>
                </a:solidFill>
                <a:latin typeface="微软雅黑" pitchFamily="34" charset="-122"/>
                <a:ea typeface="微软雅黑" pitchFamily="34" charset="-122"/>
              </a:rPr>
              <a:t>全部履行自己的义务。</a:t>
            </a:r>
            <a:endParaRPr kumimoji="0" lang="zh-CN" altLang="en-US" sz="1800" b="1" dirty="0">
              <a:solidFill>
                <a:schemeClr val="accent6">
                  <a:lumMod val="75000"/>
                </a:schemeClr>
              </a:solidFill>
              <a:latin typeface="微软雅黑" pitchFamily="34" charset="-122"/>
              <a:ea typeface="微软雅黑" pitchFamily="34" charset="-122"/>
            </a:endParaRPr>
          </a:p>
        </p:txBody>
      </p:sp>
      <p:sp>
        <p:nvSpPr>
          <p:cNvPr id="3" name="TextBox 2"/>
          <p:cNvSpPr txBox="1">
            <a:spLocks noChangeArrowheads="1"/>
          </p:cNvSpPr>
          <p:nvPr/>
        </p:nvSpPr>
        <p:spPr bwMode="auto">
          <a:xfrm>
            <a:off x="1250831" y="3140968"/>
            <a:ext cx="10153127" cy="1398629"/>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zh-CN" altLang="zh-CN" sz="1800" dirty="0">
                <a:solidFill>
                  <a:schemeClr val="tx1"/>
                </a:solidFill>
                <a:latin typeface="微软雅黑" pitchFamily="34" charset="-122"/>
                <a:ea typeface="微软雅黑" pitchFamily="34" charset="-122"/>
              </a:rPr>
              <a:t>《中华人民共和国合同法》第四章第六十条规定</a:t>
            </a:r>
            <a:r>
              <a:rPr kumimoji="0" lang="en-US" altLang="zh-CN" sz="1800" dirty="0">
                <a:solidFill>
                  <a:schemeClr val="tx1"/>
                </a:solidFill>
                <a:latin typeface="微软雅黑" pitchFamily="34" charset="-122"/>
                <a:ea typeface="微软雅黑" pitchFamily="34" charset="-122"/>
              </a:rPr>
              <a:t>:</a:t>
            </a:r>
          </a:p>
          <a:p>
            <a:pPr eaLnBrk="1" hangingPunct="1">
              <a:lnSpc>
                <a:spcPct val="125000"/>
              </a:lnSpc>
            </a:pPr>
            <a:r>
              <a:rPr kumimoji="0" lang="en-US" altLang="zh-CN" sz="1800" dirty="0">
                <a:solidFill>
                  <a:schemeClr val="tx1"/>
                </a:solidFill>
                <a:latin typeface="微软雅黑" pitchFamily="34" charset="-122"/>
                <a:ea typeface="微软雅黑" pitchFamily="34" charset="-122"/>
              </a:rPr>
              <a:t>      </a:t>
            </a:r>
            <a:r>
              <a:rPr kumimoji="0" lang="zh-CN" altLang="zh-CN" sz="1800" dirty="0" smtClean="0">
                <a:solidFill>
                  <a:schemeClr val="tx1"/>
                </a:solidFill>
                <a:latin typeface="微软雅黑" pitchFamily="34" charset="-122"/>
                <a:ea typeface="微软雅黑" pitchFamily="34" charset="-122"/>
              </a:rPr>
              <a:t>当事人</a:t>
            </a:r>
            <a:r>
              <a:rPr kumimoji="0" lang="zh-CN" altLang="zh-CN" sz="1800" dirty="0">
                <a:solidFill>
                  <a:schemeClr val="tx1"/>
                </a:solidFill>
                <a:latin typeface="微软雅黑" pitchFamily="34" charset="-122"/>
                <a:ea typeface="微软雅黑" pitchFamily="34" charset="-122"/>
              </a:rPr>
              <a:t>应当按照约定</a:t>
            </a:r>
            <a:r>
              <a:rPr kumimoji="0" lang="zh-CN" altLang="zh-CN" sz="1800" b="1" dirty="0">
                <a:solidFill>
                  <a:srgbClr val="FF6600"/>
                </a:solidFill>
                <a:latin typeface="微软雅黑" pitchFamily="34" charset="-122"/>
                <a:ea typeface="微软雅黑" pitchFamily="34" charset="-122"/>
              </a:rPr>
              <a:t>全面履行自己的义务</a:t>
            </a:r>
            <a:r>
              <a:rPr kumimoji="0" lang="zh-CN" altLang="zh-CN" sz="1800" dirty="0">
                <a:solidFill>
                  <a:schemeClr val="tx1"/>
                </a:solidFill>
                <a:latin typeface="微软雅黑" pitchFamily="34" charset="-122"/>
                <a:ea typeface="微软雅黑" pitchFamily="34" charset="-122"/>
              </a:rPr>
              <a:t>。当事人应当遵循诚实信用原则，根据合同的性质、目的和交易习惯履行通知、协助、保密等义务。</a:t>
            </a:r>
            <a:endParaRPr kumimoji="0" lang="zh-CN" altLang="en-US" sz="1800" dirty="0">
              <a:solidFill>
                <a:schemeClr val="tx1"/>
              </a:solidFill>
              <a:latin typeface="微软雅黑" pitchFamily="34" charset="-122"/>
              <a:ea typeface="微软雅黑" pitchFamily="34" charset="-122"/>
            </a:endParaRPr>
          </a:p>
        </p:txBody>
      </p:sp>
      <p:sp>
        <p:nvSpPr>
          <p:cNvPr id="8" name="TextBox 7"/>
          <p:cNvSpPr txBox="1">
            <a:spLocks noChangeArrowheads="1"/>
          </p:cNvSpPr>
          <p:nvPr/>
        </p:nvSpPr>
        <p:spPr bwMode="auto">
          <a:xfrm>
            <a:off x="910630" y="4797152"/>
            <a:ext cx="10833528" cy="1224136"/>
          </a:xfrm>
          <a:prstGeom prst="rect">
            <a:avLst/>
          </a:prstGeom>
          <a:noFill/>
          <a:ln>
            <a:noFill/>
          </a:ln>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zh-CN" altLang="en-US" sz="1800" dirty="0">
                <a:solidFill>
                  <a:schemeClr val="tx1"/>
                </a:solidFill>
                <a:latin typeface="微软雅黑" panose="020B0503020204020204" pitchFamily="34" charset="-122"/>
                <a:ea typeface="微软雅黑" panose="020B0503020204020204" pitchFamily="34" charset="-122"/>
              </a:rPr>
              <a:t>      根据以上条款规定，承包人在工程建设过程中，应当按照合同约定的标的及其相应工程质量要求，在合同规定的</a:t>
            </a:r>
            <a:r>
              <a:rPr kumimoji="0" lang="zh-CN" altLang="en-US" sz="1800" b="1" dirty="0">
                <a:solidFill>
                  <a:schemeClr val="tx1"/>
                </a:solidFill>
                <a:latin typeface="微软雅黑" panose="020B0503020204020204" pitchFamily="34" charset="-122"/>
                <a:ea typeface="微软雅黑" panose="020B0503020204020204" pitchFamily="34" charset="-122"/>
              </a:rPr>
              <a:t>履行期限、履行地点，通过正确的工程施工操作</a:t>
            </a:r>
            <a:r>
              <a:rPr kumimoji="0" lang="zh-CN" altLang="en-US" sz="1800" dirty="0">
                <a:solidFill>
                  <a:schemeClr val="tx1"/>
                </a:solidFill>
                <a:latin typeface="微软雅黑" panose="020B0503020204020204" pitchFamily="34" charset="-122"/>
                <a:ea typeface="微软雅黑" panose="020B0503020204020204" pitchFamily="34" charset="-122"/>
              </a:rPr>
              <a:t>，遵照国家有关法律、规范及行业</a:t>
            </a:r>
            <a:r>
              <a:rPr kumimoji="0" lang="zh-CN" altLang="en-US" sz="1800" dirty="0" smtClean="0">
                <a:solidFill>
                  <a:schemeClr val="tx1"/>
                </a:solidFill>
                <a:latin typeface="微软雅黑" pitchFamily="34" charset="-122"/>
                <a:ea typeface="微软雅黑" pitchFamily="34" charset="-122"/>
              </a:rPr>
              <a:t>标准，全面</a:t>
            </a:r>
            <a:r>
              <a:rPr kumimoji="0" lang="zh-CN" altLang="en-US" sz="1800" dirty="0">
                <a:solidFill>
                  <a:schemeClr val="tx1"/>
                </a:solidFill>
                <a:latin typeface="微软雅黑" pitchFamily="34" charset="-122"/>
                <a:ea typeface="微软雅黑" pitchFamily="34" charset="-122"/>
              </a:rPr>
              <a:t>履行施工合同义务</a:t>
            </a:r>
            <a:r>
              <a:rPr kumimoji="0" lang="zh-CN" altLang="en-US" sz="1800" dirty="0" smtClean="0">
                <a:solidFill>
                  <a:schemeClr val="tx1"/>
                </a:solidFill>
                <a:latin typeface="微软雅黑" pitchFamily="34" charset="-122"/>
                <a:ea typeface="微软雅黑" pitchFamily="34" charset="-122"/>
              </a:rPr>
              <a:t>。</a:t>
            </a:r>
            <a:endParaRPr kumimoji="0" lang="zh-CN" altLang="en-US" sz="1800" dirty="0">
              <a:solidFill>
                <a:schemeClr val="tx1"/>
              </a:solidFill>
              <a:latin typeface="微软雅黑" pitchFamily="34" charset="-122"/>
              <a:ea typeface="微软雅黑" pitchFamily="34" charset="-122"/>
            </a:endParaRPr>
          </a:p>
        </p:txBody>
      </p:sp>
      <p:sp>
        <p:nvSpPr>
          <p:cNvPr id="9"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
        <p:nvSpPr>
          <p:cNvPr id="10" name="矩形 8"/>
          <p:cNvSpPr>
            <a:spLocks noChangeArrowheads="1"/>
          </p:cNvSpPr>
          <p:nvPr/>
        </p:nvSpPr>
        <p:spPr bwMode="auto">
          <a:xfrm>
            <a:off x="982638" y="1156682"/>
            <a:ext cx="8626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二</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民法通则</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与</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合同法</a:t>
            </a: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强调</a:t>
            </a:r>
            <a:r>
              <a:rPr lang="zh-CN" altLang="en-US" sz="2000" b="1" dirty="0" smtClean="0">
                <a:latin typeface="微软雅黑" panose="020B0503020204020204" pitchFamily="34" charset="-122"/>
                <a:ea typeface="微软雅黑" panose="020B0503020204020204" pitchFamily="34" charset="-122"/>
              </a:rPr>
              <a:t>全面履行合同</a:t>
            </a:r>
            <a:r>
              <a:rPr lang="zh-CN" altLang="en-US" sz="2000" b="1" dirty="0">
                <a:latin typeface="微软雅黑" pitchFamily="34" charset="-122"/>
                <a:ea typeface="微软雅黑" pitchFamily="34" charset="-122"/>
              </a:rPr>
              <a:t>义务</a:t>
            </a:r>
          </a:p>
        </p:txBody>
      </p:sp>
    </p:spTree>
    <p:extLst>
      <p:ext uri="{BB962C8B-B14F-4D97-AF65-F5344CB8AC3E}">
        <p14:creationId xmlns:p14="http://schemas.microsoft.com/office/powerpoint/2010/main" val="322687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矩形 5"/>
          <p:cNvSpPr>
            <a:spLocks noChangeArrowheads="1"/>
          </p:cNvSpPr>
          <p:nvPr/>
        </p:nvSpPr>
        <p:spPr bwMode="auto">
          <a:xfrm>
            <a:off x="565108" y="1374775"/>
            <a:ext cx="6928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0000"/>
                </a:solidFill>
                <a:latin typeface="微软雅黑" pitchFamily="34" charset="-122"/>
                <a:ea typeface="微软雅黑" pitchFamily="34" charset="-122"/>
              </a:rPr>
              <a:t>（三）</a:t>
            </a:r>
            <a:r>
              <a:rPr lang="en-US" altLang="zh-CN" sz="2000" b="1" dirty="0" smtClean="0">
                <a:solidFill>
                  <a:srgbClr val="000000"/>
                </a:solidFill>
                <a:latin typeface="微软雅黑" pitchFamily="34" charset="-122"/>
                <a:ea typeface="微软雅黑" pitchFamily="34" charset="-122"/>
              </a:rPr>
              <a:t> </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民法通则</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保证履行合同义务完成的工程量被认可</a:t>
            </a:r>
          </a:p>
        </p:txBody>
      </p:sp>
      <p:sp>
        <p:nvSpPr>
          <p:cNvPr id="3" name="TextBox 2"/>
          <p:cNvSpPr txBox="1">
            <a:spLocks noChangeArrowheads="1"/>
          </p:cNvSpPr>
          <p:nvPr/>
        </p:nvSpPr>
        <p:spPr bwMode="auto">
          <a:xfrm>
            <a:off x="863488" y="2398713"/>
            <a:ext cx="10418994" cy="14779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zh-CN" altLang="zh-CN" sz="1800" dirty="0">
                <a:solidFill>
                  <a:schemeClr val="tx1"/>
                </a:solidFill>
                <a:latin typeface="微软雅黑" pitchFamily="34" charset="-122"/>
                <a:ea typeface="微软雅黑" pitchFamily="34" charset="-122"/>
              </a:rPr>
              <a:t>《中华人民共和国民法通则》第五章第二节第四十八条规定</a:t>
            </a:r>
            <a:r>
              <a:rPr kumimoji="0" lang="zh-CN" altLang="en-US" sz="1800" dirty="0">
                <a:solidFill>
                  <a:schemeClr val="tx1"/>
                </a:solidFill>
                <a:latin typeface="微软雅黑" pitchFamily="34" charset="-122"/>
                <a:ea typeface="微软雅黑" pitchFamily="34" charset="-122"/>
              </a:rPr>
              <a:t>：</a:t>
            </a:r>
            <a:endParaRPr kumimoji="0" lang="en-US" altLang="zh-CN" sz="1800" dirty="0">
              <a:solidFill>
                <a:schemeClr val="tx1"/>
              </a:solidFill>
              <a:latin typeface="微软雅黑" pitchFamily="34" charset="-122"/>
              <a:ea typeface="微软雅黑" pitchFamily="34" charset="-122"/>
            </a:endParaRPr>
          </a:p>
          <a:p>
            <a:pPr eaLnBrk="1" hangingPunct="1">
              <a:lnSpc>
                <a:spcPct val="125000"/>
              </a:lnSpc>
            </a:pPr>
            <a:r>
              <a:rPr kumimoji="0" lang="en-US" altLang="zh-CN" sz="1800" dirty="0">
                <a:solidFill>
                  <a:schemeClr val="tx1"/>
                </a:solidFill>
                <a:latin typeface="微软雅黑" pitchFamily="34" charset="-122"/>
                <a:ea typeface="微软雅黑" pitchFamily="34" charset="-122"/>
              </a:rPr>
              <a:t>      </a:t>
            </a:r>
            <a:r>
              <a:rPr kumimoji="0" lang="zh-CN" altLang="zh-CN" sz="1800" b="1" dirty="0">
                <a:solidFill>
                  <a:schemeClr val="accent6">
                    <a:lumMod val="75000"/>
                  </a:schemeClr>
                </a:solidFill>
                <a:latin typeface="微软雅黑" pitchFamily="34" charset="-122"/>
                <a:ea typeface="微软雅黑" pitchFamily="34" charset="-122"/>
              </a:rPr>
              <a:t>债</a:t>
            </a:r>
            <a:r>
              <a:rPr kumimoji="0" lang="zh-CN" altLang="zh-CN" sz="1800" dirty="0">
                <a:solidFill>
                  <a:schemeClr val="tx1"/>
                </a:solidFill>
                <a:latin typeface="微软雅黑" pitchFamily="34" charset="-122"/>
                <a:ea typeface="微软雅黑" pitchFamily="34" charset="-122"/>
              </a:rPr>
              <a:t>是按照合同的约定或者依照法律的规定，在当事人之间产生的特定权力和义务关系。</a:t>
            </a:r>
            <a:r>
              <a:rPr kumimoji="0" lang="zh-CN" altLang="en-US" sz="1800" b="1" dirty="0">
                <a:solidFill>
                  <a:schemeClr val="accent6">
                    <a:lumMod val="75000"/>
                  </a:schemeClr>
                </a:solidFill>
                <a:latin typeface="微软雅黑" pitchFamily="34" charset="-122"/>
                <a:ea typeface="微软雅黑" pitchFamily="34" charset="-122"/>
              </a:rPr>
              <a:t>债</a:t>
            </a:r>
            <a:r>
              <a:rPr kumimoji="0" lang="zh-CN" altLang="zh-CN" sz="1800" b="1" dirty="0">
                <a:solidFill>
                  <a:schemeClr val="accent6">
                    <a:lumMod val="75000"/>
                  </a:schemeClr>
                </a:solidFill>
                <a:latin typeface="微软雅黑" pitchFamily="34" charset="-122"/>
                <a:ea typeface="微软雅黑" pitchFamily="34" charset="-122"/>
              </a:rPr>
              <a:t>权人</a:t>
            </a:r>
            <a:r>
              <a:rPr kumimoji="0" lang="zh-CN" altLang="zh-CN" sz="1800" dirty="0">
                <a:solidFill>
                  <a:schemeClr val="tx1"/>
                </a:solidFill>
                <a:latin typeface="微软雅黑" pitchFamily="34" charset="-122"/>
                <a:ea typeface="微软雅黑" pitchFamily="34" charset="-122"/>
              </a:rPr>
              <a:t>有权要求债务人按照合同约定或者法律的规定履行合同义务</a:t>
            </a:r>
            <a:r>
              <a:rPr kumimoji="0" lang="zh-CN" altLang="en-US" sz="1800" dirty="0">
                <a:solidFill>
                  <a:schemeClr val="tx1"/>
                </a:solidFill>
                <a:latin typeface="微软雅黑" pitchFamily="34" charset="-122"/>
                <a:ea typeface="微软雅黑" pitchFamily="34" charset="-122"/>
              </a:rPr>
              <a:t>。</a:t>
            </a:r>
          </a:p>
        </p:txBody>
      </p:sp>
      <p:sp>
        <p:nvSpPr>
          <p:cNvPr id="6" name="TextBox 5"/>
          <p:cNvSpPr txBox="1">
            <a:spLocks noChangeArrowheads="1"/>
          </p:cNvSpPr>
          <p:nvPr/>
        </p:nvSpPr>
        <p:spPr bwMode="auto">
          <a:xfrm>
            <a:off x="848673" y="4278314"/>
            <a:ext cx="1041899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en-US" altLang="zh-CN" sz="1800" dirty="0">
                <a:solidFill>
                  <a:srgbClr val="000000"/>
                </a:solidFill>
                <a:latin typeface="微软雅黑" pitchFamily="34" charset="-122"/>
                <a:ea typeface="微软雅黑" pitchFamily="34" charset="-122"/>
              </a:rPr>
              <a:t>      </a:t>
            </a:r>
            <a:r>
              <a:rPr kumimoji="0" lang="zh-CN" altLang="zh-CN" sz="1800" dirty="0">
                <a:solidFill>
                  <a:srgbClr val="000000"/>
                </a:solidFill>
                <a:latin typeface="微软雅黑" pitchFamily="34" charset="-122"/>
                <a:ea typeface="微软雅黑" pitchFamily="34" charset="-122"/>
              </a:rPr>
              <a:t>工程施工合同作为发包人与承包人之间建立的一种合同约定，发承包双方在该合同约定中明确了双方享有的权利和应当履行的义务，</a:t>
            </a:r>
            <a:r>
              <a:rPr kumimoji="0" lang="zh-CN" altLang="en-US" sz="1800" dirty="0">
                <a:solidFill>
                  <a:srgbClr val="000000"/>
                </a:solidFill>
                <a:latin typeface="微软雅黑" pitchFamily="34" charset="-122"/>
                <a:ea typeface="微软雅黑" pitchFamily="34" charset="-122"/>
              </a:rPr>
              <a:t>所以该合同是一种</a:t>
            </a:r>
            <a:r>
              <a:rPr kumimoji="0" lang="zh-CN" altLang="en-US" sz="1800" b="1" dirty="0">
                <a:solidFill>
                  <a:schemeClr val="accent6">
                    <a:lumMod val="75000"/>
                  </a:schemeClr>
                </a:solidFill>
                <a:latin typeface="微软雅黑" pitchFamily="34" charset="-122"/>
                <a:ea typeface="微软雅黑" pitchFamily="34" charset="-122"/>
              </a:rPr>
              <a:t>双务合同之债</a:t>
            </a:r>
            <a:r>
              <a:rPr kumimoji="0" lang="zh-CN" altLang="en-US" sz="1800" dirty="0">
                <a:solidFill>
                  <a:srgbClr val="000000"/>
                </a:solidFill>
                <a:latin typeface="微软雅黑" pitchFamily="34" charset="-122"/>
                <a:ea typeface="微软雅黑" pitchFamily="34" charset="-122"/>
              </a:rPr>
              <a:t>。承包人按照合同约定完成工程建设，按照以上条款规定，其作为</a:t>
            </a:r>
            <a:r>
              <a:rPr kumimoji="0" lang="zh-CN" altLang="en-US" sz="1800" b="1" dirty="0">
                <a:solidFill>
                  <a:schemeClr val="accent6">
                    <a:lumMod val="75000"/>
                  </a:schemeClr>
                </a:solidFill>
                <a:latin typeface="微软雅黑" pitchFamily="34" charset="-122"/>
                <a:ea typeface="微软雅黑" pitchFamily="34" charset="-122"/>
              </a:rPr>
              <a:t>债权人有权利要求</a:t>
            </a:r>
            <a:r>
              <a:rPr kumimoji="0" lang="zh-CN" altLang="en-US" sz="1800" dirty="0">
                <a:solidFill>
                  <a:srgbClr val="000000"/>
                </a:solidFill>
                <a:latin typeface="微软雅黑" pitchFamily="34" charset="-122"/>
                <a:ea typeface="微软雅黑" pitchFamily="34" charset="-122"/>
              </a:rPr>
              <a:t>该部分工程量被认可。</a:t>
            </a:r>
          </a:p>
        </p:txBody>
      </p:sp>
      <p:sp>
        <p:nvSpPr>
          <p:cNvPr id="8"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Tree>
    <p:extLst>
      <p:ext uri="{BB962C8B-B14F-4D97-AF65-F5344CB8AC3E}">
        <p14:creationId xmlns:p14="http://schemas.microsoft.com/office/powerpoint/2010/main" val="8588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Box 4"/>
          <p:cNvSpPr txBox="1">
            <a:spLocks noChangeArrowheads="1"/>
          </p:cNvSpPr>
          <p:nvPr/>
        </p:nvSpPr>
        <p:spPr bwMode="auto">
          <a:xfrm>
            <a:off x="1053328" y="2143919"/>
            <a:ext cx="10227529" cy="754063"/>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en-US" altLang="zh-CN" sz="1800" dirty="0">
                <a:solidFill>
                  <a:schemeClr val="tx1"/>
                </a:solidFill>
                <a:latin typeface="微软雅黑" pitchFamily="34" charset="-122"/>
                <a:ea typeface="微软雅黑" pitchFamily="34" charset="-122"/>
              </a:rPr>
              <a:t>13</a:t>
            </a:r>
            <a:r>
              <a:rPr kumimoji="0" lang="zh-CN" altLang="en-US" sz="1800" dirty="0">
                <a:solidFill>
                  <a:schemeClr val="tx1"/>
                </a:solidFill>
                <a:latin typeface="微软雅黑" pitchFamily="34" charset="-122"/>
                <a:ea typeface="微软雅黑" pitchFamily="34" charset="-122"/>
              </a:rPr>
              <a:t>版</a:t>
            </a:r>
            <a:r>
              <a:rPr kumimoji="0" lang="en-US" altLang="zh-CN" sz="1800" dirty="0">
                <a:solidFill>
                  <a:schemeClr val="tx1"/>
                </a:solidFill>
                <a:latin typeface="微软雅黑" pitchFamily="34" charset="-122"/>
                <a:ea typeface="微软雅黑" pitchFamily="34" charset="-122"/>
              </a:rPr>
              <a:t>《</a:t>
            </a:r>
            <a:r>
              <a:rPr kumimoji="0" lang="zh-CN" altLang="zh-CN" sz="1800" dirty="0">
                <a:solidFill>
                  <a:schemeClr val="tx1"/>
                </a:solidFill>
                <a:latin typeface="微软雅黑" pitchFamily="34" charset="-122"/>
                <a:ea typeface="微软雅黑" pitchFamily="34" charset="-122"/>
              </a:rPr>
              <a:t>清单计价规范</a:t>
            </a:r>
            <a:r>
              <a:rPr kumimoji="0" lang="en-US" altLang="zh-CN" sz="1800" dirty="0">
                <a:solidFill>
                  <a:schemeClr val="tx1"/>
                </a:solidFill>
                <a:latin typeface="微软雅黑" pitchFamily="34" charset="-122"/>
                <a:ea typeface="微软雅黑" pitchFamily="34" charset="-122"/>
              </a:rPr>
              <a:t>》8.2.1</a:t>
            </a:r>
            <a:r>
              <a:rPr kumimoji="0" lang="zh-CN" altLang="en-US" sz="1800" dirty="0">
                <a:solidFill>
                  <a:schemeClr val="tx1"/>
                </a:solidFill>
                <a:latin typeface="微软雅黑" pitchFamily="34" charset="-122"/>
                <a:ea typeface="微软雅黑" pitchFamily="34" charset="-122"/>
              </a:rPr>
              <a:t>条规定，工程量必须以承包人完成合同工程应予计量的工程量确定。</a:t>
            </a:r>
          </a:p>
        </p:txBody>
      </p:sp>
      <p:sp>
        <p:nvSpPr>
          <p:cNvPr id="48134" name="TextBox 4"/>
          <p:cNvSpPr txBox="1">
            <a:spLocks noChangeArrowheads="1"/>
          </p:cNvSpPr>
          <p:nvPr/>
        </p:nvSpPr>
        <p:spPr bwMode="auto">
          <a:xfrm>
            <a:off x="1053328" y="3237706"/>
            <a:ext cx="10251903" cy="1130300"/>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eaLnBrk="1" hangingPunct="1">
              <a:lnSpc>
                <a:spcPct val="125000"/>
              </a:lnSpc>
            </a:pPr>
            <a:r>
              <a:rPr kumimoji="0" lang="en-US" altLang="zh-CN" sz="1800" dirty="0">
                <a:solidFill>
                  <a:schemeClr val="tx1"/>
                </a:solidFill>
                <a:latin typeface="微软雅黑" pitchFamily="34" charset="-122"/>
                <a:ea typeface="微软雅黑" pitchFamily="34" charset="-122"/>
              </a:rPr>
              <a:t>07</a:t>
            </a:r>
            <a:r>
              <a:rPr kumimoji="0" lang="zh-CN" altLang="en-US" sz="1800" dirty="0">
                <a:solidFill>
                  <a:schemeClr val="tx1"/>
                </a:solidFill>
                <a:latin typeface="微软雅黑" pitchFamily="34" charset="-122"/>
                <a:ea typeface="微软雅黑" pitchFamily="34" charset="-122"/>
              </a:rPr>
              <a:t>版</a:t>
            </a:r>
            <a:r>
              <a:rPr kumimoji="0" lang="en-US" altLang="zh-CN" sz="1800" dirty="0">
                <a:solidFill>
                  <a:schemeClr val="tx1"/>
                </a:solidFill>
                <a:latin typeface="微软雅黑" pitchFamily="34" charset="-122"/>
                <a:ea typeface="微软雅黑" pitchFamily="34" charset="-122"/>
              </a:rPr>
              <a:t>《</a:t>
            </a:r>
            <a:r>
              <a:rPr kumimoji="0" lang="zh-CN" altLang="en-US" sz="1800" dirty="0">
                <a:solidFill>
                  <a:schemeClr val="tx1"/>
                </a:solidFill>
                <a:latin typeface="微软雅黑" pitchFamily="34" charset="-122"/>
                <a:ea typeface="微软雅黑" pitchFamily="34" charset="-122"/>
              </a:rPr>
              <a:t>标准施工招标文件</a:t>
            </a:r>
            <a:r>
              <a:rPr kumimoji="0" lang="en-US" altLang="zh-CN" sz="1800" dirty="0">
                <a:solidFill>
                  <a:schemeClr val="tx1"/>
                </a:solidFill>
                <a:latin typeface="微软雅黑" pitchFamily="34" charset="-122"/>
                <a:ea typeface="微软雅黑" pitchFamily="34" charset="-122"/>
              </a:rPr>
              <a:t>》17.1.4</a:t>
            </a:r>
            <a:r>
              <a:rPr kumimoji="0" lang="zh-CN" altLang="en-US" sz="1800" dirty="0">
                <a:solidFill>
                  <a:schemeClr val="tx1"/>
                </a:solidFill>
                <a:latin typeface="微软雅黑" pitchFamily="34" charset="-122"/>
                <a:ea typeface="微软雅黑" pitchFamily="34" charset="-122"/>
              </a:rPr>
              <a:t>条第一款规定，已标价工程量清单中的单价子目工程量为估算工程量。结算工程量是承包人</a:t>
            </a:r>
            <a:r>
              <a:rPr kumimoji="0" lang="zh-CN" altLang="en-US" sz="1800" b="1" dirty="0">
                <a:solidFill>
                  <a:schemeClr val="accent6">
                    <a:lumMod val="75000"/>
                  </a:schemeClr>
                </a:solidFill>
                <a:latin typeface="微软雅黑" pitchFamily="34" charset="-122"/>
                <a:ea typeface="微软雅黑" pitchFamily="34" charset="-122"/>
              </a:rPr>
              <a:t>实际完成的</a:t>
            </a:r>
            <a:r>
              <a:rPr kumimoji="0" lang="zh-CN" altLang="en-US" sz="1800" dirty="0">
                <a:solidFill>
                  <a:schemeClr val="tx1"/>
                </a:solidFill>
                <a:latin typeface="微软雅黑" pitchFamily="34" charset="-122"/>
                <a:ea typeface="微软雅黑" pitchFamily="34" charset="-122"/>
              </a:rPr>
              <a:t>，并按合同约定的计量方法进行计量的工程量。</a:t>
            </a:r>
          </a:p>
        </p:txBody>
      </p:sp>
      <p:sp>
        <p:nvSpPr>
          <p:cNvPr id="46087" name="矩形 5"/>
          <p:cNvSpPr>
            <a:spLocks noChangeArrowheads="1"/>
          </p:cNvSpPr>
          <p:nvPr/>
        </p:nvSpPr>
        <p:spPr bwMode="auto">
          <a:xfrm>
            <a:off x="482370" y="1414434"/>
            <a:ext cx="8077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四</a:t>
            </a:r>
            <a:r>
              <a:rPr lang="zh-CN" altLang="en-US" sz="2000" b="1" dirty="0" smtClean="0">
                <a:solidFill>
                  <a:srgbClr val="000000"/>
                </a:solidFill>
                <a:latin typeface="微软雅黑" pitchFamily="34" charset="-122"/>
                <a:ea typeface="微软雅黑" pitchFamily="34" charset="-122"/>
              </a:rPr>
              <a:t>）</a:t>
            </a:r>
            <a:r>
              <a:rPr lang="en-US" altLang="zh-CN" sz="2000" b="1" dirty="0" smtClean="0">
                <a:solidFill>
                  <a:srgbClr val="000000"/>
                </a:solidFill>
                <a:latin typeface="微软雅黑" pitchFamily="34" charset="-122"/>
                <a:ea typeface="微软雅黑" pitchFamily="34" charset="-122"/>
              </a:rPr>
              <a:t> </a:t>
            </a:r>
            <a:r>
              <a:rPr lang="en-US" altLang="zh-CN" sz="2000" b="1" dirty="0">
                <a:solidFill>
                  <a:srgbClr val="000000"/>
                </a:solidFill>
                <a:latin typeface="微软雅黑" pitchFamily="34" charset="-122"/>
                <a:ea typeface="微软雅黑" pitchFamily="34" charset="-122"/>
              </a:rPr>
              <a:t>13</a:t>
            </a:r>
            <a:r>
              <a:rPr lang="zh-CN" altLang="en-US" sz="2000" b="1" dirty="0">
                <a:solidFill>
                  <a:srgbClr val="000000"/>
                </a:solidFill>
                <a:latin typeface="微软雅黑" pitchFamily="34" charset="-122"/>
                <a:ea typeface="微软雅黑" pitchFamily="34" charset="-122"/>
              </a:rPr>
              <a:t>版</a:t>
            </a:r>
            <a:r>
              <a:rPr lang="en-US" altLang="zh-CN" sz="2000" b="1" dirty="0">
                <a:solidFill>
                  <a:srgbClr val="000000"/>
                </a:solidFill>
                <a:latin typeface="微软雅黑" pitchFamily="34" charset="-122"/>
                <a:ea typeface="微软雅黑" pitchFamily="34" charset="-122"/>
              </a:rPr>
              <a:t>《</a:t>
            </a:r>
            <a:r>
              <a:rPr lang="zh-CN" altLang="zh-CN" sz="2000" b="1" dirty="0">
                <a:solidFill>
                  <a:srgbClr val="000000"/>
                </a:solidFill>
                <a:latin typeface="微软雅黑" pitchFamily="34" charset="-122"/>
                <a:ea typeface="微软雅黑" pitchFamily="34" charset="-122"/>
              </a:rPr>
              <a:t>清单计价规范</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与</a:t>
            </a:r>
            <a:r>
              <a:rPr lang="en-US" altLang="zh-CN" sz="2000" b="1" dirty="0">
                <a:solidFill>
                  <a:srgbClr val="000000"/>
                </a:solidFill>
                <a:latin typeface="微软雅黑" pitchFamily="34" charset="-122"/>
                <a:ea typeface="微软雅黑" pitchFamily="34" charset="-122"/>
              </a:rPr>
              <a:t>07</a:t>
            </a:r>
            <a:r>
              <a:rPr lang="zh-CN" altLang="en-US" sz="2000" b="1" dirty="0">
                <a:solidFill>
                  <a:srgbClr val="000000"/>
                </a:solidFill>
                <a:latin typeface="微软雅黑" pitchFamily="34" charset="-122"/>
                <a:ea typeface="微软雅黑" pitchFamily="34" charset="-122"/>
              </a:rPr>
              <a:t>版</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标准施工招标文件</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支持条款</a:t>
            </a:r>
          </a:p>
        </p:txBody>
      </p:sp>
      <p:sp>
        <p:nvSpPr>
          <p:cNvPr id="34824" name="TextBox 2"/>
          <p:cNvSpPr txBox="1">
            <a:spLocks noChangeArrowheads="1"/>
          </p:cNvSpPr>
          <p:nvPr/>
        </p:nvSpPr>
        <p:spPr bwMode="auto">
          <a:xfrm>
            <a:off x="1834221" y="4786781"/>
            <a:ext cx="8690116" cy="4064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nSpc>
                <a:spcPct val="125000"/>
              </a:lnSpc>
            </a:pPr>
            <a:r>
              <a:rPr kumimoji="0" lang="zh-CN" altLang="en-US" sz="1800" b="1" dirty="0">
                <a:solidFill>
                  <a:srgbClr val="000000"/>
                </a:solidFill>
                <a:latin typeface="微软雅黑" pitchFamily="34" charset="-122"/>
                <a:ea typeface="微软雅黑" pitchFamily="34" charset="-122"/>
              </a:rPr>
              <a:t>由以上相关规定可以得出，</a:t>
            </a:r>
            <a:r>
              <a:rPr kumimoji="0" lang="zh-CN" altLang="en-US" sz="1800" b="1" dirty="0" smtClean="0">
                <a:solidFill>
                  <a:srgbClr val="000000"/>
                </a:solidFill>
                <a:latin typeface="微软雅黑" pitchFamily="34" charset="-122"/>
                <a:ea typeface="微软雅黑" pitchFamily="34" charset="-122"/>
              </a:rPr>
              <a:t>承包人</a:t>
            </a:r>
            <a:r>
              <a:rPr kumimoji="0" lang="zh-CN" altLang="en-US" sz="1800" b="1" dirty="0">
                <a:solidFill>
                  <a:srgbClr val="000000"/>
                </a:solidFill>
                <a:latin typeface="微软雅黑" pitchFamily="34" charset="-122"/>
                <a:ea typeface="微软雅黑" pitchFamily="34" charset="-122"/>
              </a:rPr>
              <a:t>实际</a:t>
            </a:r>
            <a:r>
              <a:rPr kumimoji="0" lang="zh-CN" altLang="en-US" sz="1800" b="1" dirty="0" smtClean="0">
                <a:solidFill>
                  <a:srgbClr val="000000"/>
                </a:solidFill>
                <a:latin typeface="微软雅黑" pitchFamily="34" charset="-122"/>
                <a:ea typeface="微软雅黑" pitchFamily="34" charset="-122"/>
              </a:rPr>
              <a:t>履行</a:t>
            </a:r>
            <a:r>
              <a:rPr kumimoji="0" lang="zh-CN" altLang="en-US" sz="1800" b="1" dirty="0">
                <a:solidFill>
                  <a:srgbClr val="000000"/>
                </a:solidFill>
                <a:latin typeface="微软雅黑" pitchFamily="34" charset="-122"/>
                <a:ea typeface="微软雅黑" pitchFamily="34" charset="-122"/>
              </a:rPr>
              <a:t>施工合同义务形成</a:t>
            </a:r>
            <a:r>
              <a:rPr kumimoji="0" lang="zh-CN" altLang="en-US" sz="1800" b="1" dirty="0" smtClean="0">
                <a:solidFill>
                  <a:srgbClr val="000000"/>
                </a:solidFill>
                <a:latin typeface="微软雅黑" pitchFamily="34" charset="-122"/>
                <a:ea typeface="微软雅黑" pitchFamily="34" charset="-122"/>
              </a:rPr>
              <a:t>的工程</a:t>
            </a:r>
            <a:r>
              <a:rPr kumimoji="0" lang="zh-CN" altLang="en-US" sz="1800" b="1" dirty="0">
                <a:solidFill>
                  <a:srgbClr val="000000"/>
                </a:solidFill>
                <a:latin typeface="微软雅黑" pitchFamily="34" charset="-122"/>
                <a:ea typeface="微软雅黑" pitchFamily="34" charset="-122"/>
              </a:rPr>
              <a:t>量</a:t>
            </a:r>
            <a:r>
              <a:rPr kumimoji="0" lang="zh-CN" altLang="en-US" sz="1800" b="1" dirty="0">
                <a:solidFill>
                  <a:schemeClr val="accent6">
                    <a:lumMod val="75000"/>
                  </a:schemeClr>
                </a:solidFill>
                <a:latin typeface="微软雅黑" pitchFamily="34" charset="-122"/>
                <a:ea typeface="微软雅黑" pitchFamily="34" charset="-122"/>
              </a:rPr>
              <a:t>应予认可。</a:t>
            </a:r>
          </a:p>
        </p:txBody>
      </p:sp>
      <p:sp>
        <p:nvSpPr>
          <p:cNvPr id="9"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Tree>
    <p:extLst>
      <p:ext uri="{BB962C8B-B14F-4D97-AF65-F5344CB8AC3E}">
        <p14:creationId xmlns:p14="http://schemas.microsoft.com/office/powerpoint/2010/main" val="3520417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500"/>
                                        <p:tgtEl>
                                          <p:spTgt spid="4813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500"/>
                                        <p:tgtEl>
                                          <p:spTgt spid="4813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824"/>
                                        </p:tgtEl>
                                        <p:attrNameLst>
                                          <p:attrName>style.visibility</p:attrName>
                                        </p:attrNameLst>
                                      </p:cBhvr>
                                      <p:to>
                                        <p:strVal val="visible"/>
                                      </p:to>
                                    </p:set>
                                    <p:animEffect transition="in" filter="fade">
                                      <p:cBhvr>
                                        <p:cTn id="15"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348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p:cNvSpPr>
            <a:spLocks noChangeArrowheads="1"/>
          </p:cNvSpPr>
          <p:nvPr/>
        </p:nvSpPr>
        <p:spPr bwMode="auto">
          <a:xfrm>
            <a:off x="454154" y="1243786"/>
            <a:ext cx="7155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0000"/>
                </a:solidFill>
                <a:latin typeface="微软雅黑" panose="020B0503020204020204" pitchFamily="34" charset="-122"/>
                <a:ea typeface="微软雅黑" panose="020B0503020204020204" pitchFamily="34" charset="-122"/>
              </a:rPr>
              <a:t>（五） </a:t>
            </a:r>
            <a:r>
              <a:rPr lang="zh-CN" altLang="zh-CN" sz="2000" b="1" dirty="0" smtClean="0">
                <a:solidFill>
                  <a:srgbClr val="000000"/>
                </a:solidFill>
                <a:latin typeface="微软雅黑" panose="020B0503020204020204" pitchFamily="34" charset="-122"/>
                <a:ea typeface="微软雅黑" panose="020B0503020204020204" pitchFamily="34" charset="-122"/>
              </a:rPr>
              <a:t>基于法律</a:t>
            </a:r>
            <a:r>
              <a:rPr lang="zh-CN" altLang="zh-CN" sz="2000" b="1" dirty="0">
                <a:solidFill>
                  <a:srgbClr val="000000"/>
                </a:solidFill>
                <a:latin typeface="微软雅黑" panose="020B0503020204020204" pitchFamily="34" charset="-122"/>
                <a:ea typeface="微软雅黑" panose="020B0503020204020204" pitchFamily="34" charset="-122"/>
              </a:rPr>
              <a:t>事实的结算工程</a:t>
            </a:r>
            <a:r>
              <a:rPr lang="zh-CN" altLang="zh-CN" sz="2000" b="1" dirty="0" smtClean="0">
                <a:solidFill>
                  <a:srgbClr val="000000"/>
                </a:solidFill>
                <a:latin typeface="微软雅黑" panose="020B0503020204020204" pitchFamily="34" charset="-122"/>
                <a:ea typeface="微软雅黑" panose="020B0503020204020204" pitchFamily="34" charset="-122"/>
              </a:rPr>
              <a:t>量</a:t>
            </a:r>
            <a:r>
              <a:rPr lang="zh-CN" altLang="en-US" sz="2000" b="1" dirty="0" smtClean="0">
                <a:solidFill>
                  <a:srgbClr val="000000"/>
                </a:solidFill>
                <a:latin typeface="微软雅黑" panose="020B0503020204020204" pitchFamily="34" charset="-122"/>
                <a:ea typeface="微软雅黑" panose="020B0503020204020204" pitchFamily="34" charset="-122"/>
              </a:rPr>
              <a:t>应予支</a:t>
            </a:r>
            <a:r>
              <a:rPr lang="zh-CN" altLang="en-US" sz="2000" b="1" dirty="0">
                <a:solidFill>
                  <a:srgbClr val="000000"/>
                </a:solidFill>
                <a:latin typeface="微软雅黑" panose="020B0503020204020204" pitchFamily="34" charset="-122"/>
                <a:ea typeface="微软雅黑" panose="020B0503020204020204" pitchFamily="34" charset="-122"/>
              </a:rPr>
              <a:t>付</a:t>
            </a:r>
          </a:p>
        </p:txBody>
      </p:sp>
      <p:sp>
        <p:nvSpPr>
          <p:cNvPr id="7" name="矩形 6"/>
          <p:cNvSpPr/>
          <p:nvPr/>
        </p:nvSpPr>
        <p:spPr>
          <a:xfrm>
            <a:off x="454154" y="1888569"/>
            <a:ext cx="11401621" cy="964367"/>
          </a:xfrm>
          <a:prstGeom prst="rect">
            <a:avLst/>
          </a:prstGeom>
        </p:spPr>
        <p:txBody>
          <a:bodyPr wrap="square">
            <a:spAutoFit/>
          </a:bodyPr>
          <a:lstStyle/>
          <a:p>
            <a:pPr indent="457200">
              <a:lnSpc>
                <a:spcPts val="3400"/>
              </a:lnSpc>
            </a:pPr>
            <a:r>
              <a:rPr lang="zh-CN" altLang="zh-CN" dirty="0" smtClean="0">
                <a:latin typeface="微软雅黑" panose="020B0503020204020204" pitchFamily="34" charset="-122"/>
                <a:ea typeface="微软雅黑" panose="020B0503020204020204" pitchFamily="34" charset="-122"/>
              </a:rPr>
              <a:t>在</a:t>
            </a:r>
            <a:r>
              <a:rPr lang="zh-CN" altLang="zh-CN" dirty="0">
                <a:latin typeface="微软雅黑" panose="020B0503020204020204" pitchFamily="34" charset="-122"/>
                <a:ea typeface="微软雅黑" panose="020B0503020204020204" pitchFamily="34" charset="-122"/>
              </a:rPr>
              <a:t>实际工程中，会产生各种情况</a:t>
            </a:r>
            <a:r>
              <a:rPr lang="zh-CN" altLang="zh-CN" dirty="0" smtClean="0">
                <a:latin typeface="微软雅黑" panose="020B0503020204020204" pitchFamily="34" charset="-122"/>
                <a:ea typeface="微软雅黑" panose="020B0503020204020204" pitchFamily="34" charset="-122"/>
              </a:rPr>
              <a:t>引起</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工程量变化，但这些</a:t>
            </a:r>
            <a:r>
              <a:rPr lang="zh-CN" altLang="en-US" dirty="0">
                <a:latin typeface="微软雅黑" panose="020B0503020204020204" pitchFamily="34" charset="-122"/>
                <a:ea typeface="微软雅黑" panose="020B0503020204020204" pitchFamily="34" charset="-122"/>
              </a:rPr>
              <a:t>变化</a:t>
            </a:r>
            <a:r>
              <a:rPr lang="zh-CN" altLang="en-US" b="1" dirty="0" smtClean="0">
                <a:latin typeface="微软雅黑" panose="020B0503020204020204" pitchFamily="34" charset="-122"/>
                <a:ea typeface="微软雅黑" panose="020B0503020204020204" pitchFamily="34" charset="-122"/>
              </a:rPr>
              <a:t>有可能</a:t>
            </a:r>
            <a:r>
              <a:rPr lang="zh-CN" altLang="zh-CN" b="1" dirty="0" smtClean="0">
                <a:latin typeface="微软雅黑" panose="020B0503020204020204" pitchFamily="34" charset="-122"/>
                <a:ea typeface="微软雅黑" panose="020B0503020204020204" pitchFamily="34" charset="-122"/>
              </a:rPr>
              <a:t>不</a:t>
            </a:r>
            <a:r>
              <a:rPr lang="zh-CN" altLang="en-US" b="1" dirty="0" smtClean="0">
                <a:latin typeface="微软雅黑" panose="020B0503020204020204" pitchFamily="34" charset="-122"/>
                <a:ea typeface="微软雅黑" panose="020B0503020204020204" pitchFamily="34" charset="-122"/>
              </a:rPr>
              <a:t>属于</a:t>
            </a:r>
            <a:r>
              <a:rPr lang="zh-CN" altLang="zh-CN" b="1" dirty="0" smtClean="0">
                <a:latin typeface="微软雅黑" panose="020B0503020204020204" pitchFamily="34" charset="-122"/>
                <a:ea typeface="微软雅黑" panose="020B0503020204020204" pitchFamily="34" charset="-122"/>
              </a:rPr>
              <a:t>业主</a:t>
            </a:r>
            <a:r>
              <a:rPr lang="zh-CN" altLang="zh-CN" b="1" dirty="0">
                <a:latin typeface="微软雅黑" panose="020B0503020204020204" pitchFamily="34" charset="-122"/>
                <a:ea typeface="微软雅黑" panose="020B0503020204020204" pitchFamily="34" charset="-122"/>
              </a:rPr>
              <a:t>的</a:t>
            </a:r>
            <a:r>
              <a:rPr lang="zh-CN" altLang="zh-CN" b="1" dirty="0" smtClean="0">
                <a:latin typeface="微软雅黑" panose="020B0503020204020204" pitchFamily="34" charset="-122"/>
                <a:ea typeface="微软雅黑" panose="020B0503020204020204" pitchFamily="34" charset="-122"/>
              </a:rPr>
              <a:t>支付</a:t>
            </a:r>
            <a:r>
              <a:rPr lang="zh-CN" altLang="en-US" b="1" dirty="0" smtClean="0">
                <a:latin typeface="微软雅黑" panose="020B0503020204020204" pitchFamily="34" charset="-122"/>
                <a:ea typeface="微软雅黑" panose="020B0503020204020204" pitchFamily="34" charset="-122"/>
              </a:rPr>
              <a:t>责任</a:t>
            </a:r>
            <a:r>
              <a:rPr lang="zh-CN" altLang="zh-CN" dirty="0" smtClean="0">
                <a:latin typeface="微软雅黑" panose="020B0503020204020204" pitchFamily="34" charset="-122"/>
                <a:ea typeface="微软雅黑" panose="020B0503020204020204" pitchFamily="34" charset="-122"/>
              </a:rPr>
              <a:t>，这</a:t>
            </a:r>
            <a:r>
              <a:rPr lang="zh-CN" altLang="en-US" dirty="0" smtClean="0">
                <a:latin typeface="微软雅黑" panose="020B0503020204020204" pitchFamily="34" charset="-122"/>
                <a:ea typeface="微软雅黑" panose="020B0503020204020204" pitchFamily="34" charset="-122"/>
              </a:rPr>
              <a:t>就形成</a:t>
            </a:r>
            <a:r>
              <a:rPr lang="zh-CN" altLang="zh-CN" dirty="0" smtClean="0">
                <a:latin typeface="微软雅黑" panose="020B0503020204020204" pitchFamily="34" charset="-122"/>
                <a:ea typeface="微软雅黑" panose="020B0503020204020204" pitchFamily="34" charset="-122"/>
              </a:rPr>
              <a:t>了</a:t>
            </a:r>
            <a:r>
              <a:rPr lang="zh-CN" altLang="zh-CN" dirty="0">
                <a:latin typeface="微软雅黑" panose="020B0503020204020204" pitchFamily="34" charset="-122"/>
                <a:ea typeface="微软雅黑" panose="020B0503020204020204" pitchFamily="34" charset="-122"/>
              </a:rPr>
              <a:t>实际完成的工程量与具有支付权力的工程</a:t>
            </a:r>
            <a:r>
              <a:rPr lang="zh-CN" altLang="zh-CN" dirty="0" smtClean="0">
                <a:latin typeface="微软雅黑" panose="020B0503020204020204" pitchFamily="34" charset="-122"/>
                <a:ea typeface="微软雅黑" panose="020B0503020204020204" pitchFamily="34" charset="-122"/>
              </a:rPr>
              <a:t>量</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矛盾</a:t>
            </a:r>
            <a:r>
              <a:rPr lang="zh-CN" altLang="zh-CN" dirty="0">
                <a:latin typeface="微软雅黑" panose="020B0503020204020204" pitchFamily="34" charset="-122"/>
                <a:ea typeface="微软雅黑" panose="020B0503020204020204" pitchFamily="34" charset="-122"/>
              </a:rPr>
              <a:t>，这种矛盾关系类似于客观事实与法律事实之间</a:t>
            </a:r>
            <a:r>
              <a:rPr lang="zh-CN" altLang="zh-CN" dirty="0" smtClean="0">
                <a:latin typeface="微软雅黑" panose="020B0503020204020204" pitchFamily="34" charset="-122"/>
                <a:ea typeface="微软雅黑" panose="020B0503020204020204" pitchFamily="34" charset="-122"/>
              </a:rPr>
              <a:t>总</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差异。</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454154" y="3104768"/>
            <a:ext cx="11401621" cy="1836400"/>
          </a:xfrm>
          <a:prstGeom prst="rect">
            <a:avLst/>
          </a:prstGeom>
        </p:spPr>
        <p:txBody>
          <a:bodyPr wrap="square">
            <a:spAutoFit/>
          </a:bodyPr>
          <a:lstStyle/>
          <a:p>
            <a:pPr indent="457200">
              <a:lnSpc>
                <a:spcPts val="3400"/>
              </a:lnSpc>
            </a:pPr>
            <a:r>
              <a:rPr lang="zh-CN" altLang="en-US" dirty="0" smtClean="0">
                <a:solidFill>
                  <a:srgbClr val="000000"/>
                </a:solidFill>
                <a:latin typeface="微软雅黑" panose="020B0503020204020204" pitchFamily="34" charset="-122"/>
                <a:ea typeface="微软雅黑" panose="020B0503020204020204" pitchFamily="34" charset="-122"/>
              </a:rPr>
              <a:t>承包人在</a:t>
            </a:r>
            <a:r>
              <a:rPr lang="zh-CN" altLang="zh-CN" dirty="0" smtClean="0">
                <a:solidFill>
                  <a:srgbClr val="000000"/>
                </a:solidFill>
                <a:latin typeface="微软雅黑" panose="020B0503020204020204" pitchFamily="34" charset="-122"/>
                <a:ea typeface="微软雅黑" panose="020B0503020204020204" pitchFamily="34" charset="-122"/>
              </a:rPr>
              <a:t>客观</a:t>
            </a:r>
            <a:r>
              <a:rPr lang="zh-CN" altLang="zh-CN" dirty="0">
                <a:solidFill>
                  <a:srgbClr val="000000"/>
                </a:solidFill>
                <a:latin typeface="微软雅黑" panose="020B0503020204020204" pitchFamily="34" charset="-122"/>
                <a:ea typeface="微软雅黑" panose="020B0503020204020204" pitchFamily="34" charset="-122"/>
              </a:rPr>
              <a:t>上已经发生的工程量即为</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客观</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事实</a:t>
            </a:r>
            <a:r>
              <a:rPr lang="zh-CN" altLang="zh-CN" dirty="0" smtClean="0">
                <a:solidFill>
                  <a:srgbClr val="000000"/>
                </a:solidFill>
                <a:latin typeface="微软雅黑" panose="020B0503020204020204" pitchFamily="34" charset="-122"/>
                <a:ea typeface="微软雅黑" panose="020B0503020204020204" pitchFamily="34" charset="-122"/>
              </a:rPr>
              <a:t>。</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400"/>
              </a:lnSpc>
            </a:pPr>
            <a:r>
              <a:rPr lang="zh-CN" altLang="zh-CN" dirty="0" smtClean="0">
                <a:solidFill>
                  <a:srgbClr val="000000"/>
                </a:solidFill>
                <a:latin typeface="微软雅黑" panose="020B0503020204020204" pitchFamily="34" charset="-122"/>
                <a:ea typeface="微软雅黑" panose="020B0503020204020204" pitchFamily="34" charset="-122"/>
              </a:rPr>
              <a:t>业主</a:t>
            </a:r>
            <a:r>
              <a:rPr lang="zh-CN" altLang="zh-CN" dirty="0">
                <a:solidFill>
                  <a:srgbClr val="000000"/>
                </a:solidFill>
                <a:latin typeface="微软雅黑" panose="020B0503020204020204" pitchFamily="34" charset="-122"/>
                <a:ea typeface="微软雅黑" panose="020B0503020204020204" pitchFamily="34" charset="-122"/>
              </a:rPr>
              <a:t>或</a:t>
            </a:r>
            <a:r>
              <a:rPr lang="zh-CN" altLang="zh-CN" dirty="0" smtClean="0">
                <a:solidFill>
                  <a:srgbClr val="000000"/>
                </a:solidFill>
                <a:latin typeface="微软雅黑" panose="020B0503020204020204" pitchFamily="34" charset="-122"/>
                <a:ea typeface="微软雅黑" panose="020B0503020204020204" pitchFamily="34" charset="-122"/>
              </a:rPr>
              <a:t>工程师</a:t>
            </a:r>
            <a:r>
              <a:rPr lang="zh-CN" altLang="zh-CN" dirty="0">
                <a:solidFill>
                  <a:srgbClr val="000000"/>
                </a:solidFill>
                <a:latin typeface="微软雅黑" panose="020B0503020204020204" pitchFamily="34" charset="-122"/>
                <a:ea typeface="微软雅黑" panose="020B0503020204020204" pitchFamily="34" charset="-122"/>
              </a:rPr>
              <a:t>需要</a:t>
            </a:r>
            <a:r>
              <a:rPr lang="zh-CN" altLang="zh-CN" dirty="0" smtClean="0">
                <a:solidFill>
                  <a:srgbClr val="000000"/>
                </a:solidFill>
                <a:latin typeface="微软雅黑" panose="020B0503020204020204" pitchFamily="34" charset="-122"/>
                <a:ea typeface="微软雅黑" panose="020B0503020204020204" pitchFamily="34" charset="-122"/>
              </a:rPr>
              <a:t>对</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客观事实</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进行</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确认</a:t>
            </a:r>
            <a:r>
              <a:rPr lang="zh-CN" altLang="zh-CN" dirty="0">
                <a:solidFill>
                  <a:srgbClr val="000000"/>
                </a:solidFill>
                <a:latin typeface="微软雅黑" panose="020B0503020204020204" pitchFamily="34" charset="-122"/>
                <a:ea typeface="微软雅黑" panose="020B0503020204020204" pitchFamily="34" charset="-122"/>
              </a:rPr>
              <a:t>，只有按照合同履行并经过双方确认的客观</a:t>
            </a:r>
            <a:r>
              <a:rPr lang="zh-CN" altLang="zh-CN" dirty="0" smtClean="0">
                <a:solidFill>
                  <a:srgbClr val="000000"/>
                </a:solidFill>
                <a:latin typeface="微软雅黑" panose="020B0503020204020204" pitchFamily="34" charset="-122"/>
                <a:ea typeface="微软雅黑" panose="020B0503020204020204" pitchFamily="34" charset="-122"/>
              </a:rPr>
              <a:t>事实</a:t>
            </a:r>
            <a:r>
              <a:rPr lang="zh-CN" altLang="en-US" dirty="0" smtClean="0">
                <a:solidFill>
                  <a:srgbClr val="000000"/>
                </a:solidFill>
                <a:latin typeface="微软雅黑" panose="020B0503020204020204" pitchFamily="34" charset="-122"/>
                <a:ea typeface="微软雅黑" panose="020B0503020204020204" pitchFamily="34" charset="-122"/>
              </a:rPr>
              <a:t>才</a:t>
            </a:r>
            <a:r>
              <a:rPr lang="zh-CN" altLang="zh-CN" dirty="0" smtClean="0">
                <a:solidFill>
                  <a:srgbClr val="000000"/>
                </a:solidFill>
                <a:latin typeface="微软雅黑" panose="020B0503020204020204" pitchFamily="34" charset="-122"/>
                <a:ea typeface="微软雅黑" panose="020B0503020204020204" pitchFamily="34" charset="-122"/>
              </a:rPr>
              <a:t>可以</a:t>
            </a:r>
            <a:r>
              <a:rPr lang="zh-CN" altLang="zh-CN" dirty="0">
                <a:solidFill>
                  <a:srgbClr val="000000"/>
                </a:solidFill>
                <a:latin typeface="微软雅黑" panose="020B0503020204020204" pitchFamily="34" charset="-122"/>
                <a:ea typeface="微软雅黑" panose="020B0503020204020204" pitchFamily="34" charset="-122"/>
              </a:rPr>
              <a:t>被视为</a:t>
            </a:r>
            <a:r>
              <a:rPr lang="zh-CN" altLang="zh-CN" dirty="0">
                <a:latin typeface="微软雅黑" panose="020B0503020204020204" pitchFamily="34" charset="-122"/>
                <a:ea typeface="微软雅黑" panose="020B0503020204020204" pitchFamily="34" charset="-122"/>
              </a:rPr>
              <a:t>法律事实，</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只有法律</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事实</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才</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具</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有法律效力，</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可以</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支持</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相应的</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工程量</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支付。</a:t>
            </a:r>
            <a:endParaRPr lang="en-US" altLang="zh-CN" b="1" dirty="0" smtClean="0">
              <a:solidFill>
                <a:schemeClr val="accent6">
                  <a:lumMod val="75000"/>
                </a:schemeClr>
              </a:solidFill>
              <a:latin typeface="微软雅黑" panose="020B0503020204020204" pitchFamily="34" charset="-122"/>
              <a:ea typeface="微软雅黑" panose="020B0503020204020204" pitchFamily="34" charset="-122"/>
            </a:endParaRPr>
          </a:p>
          <a:p>
            <a:pPr indent="457200">
              <a:lnSpc>
                <a:spcPts val="3400"/>
              </a:lnSpc>
            </a:pPr>
            <a:r>
              <a:rPr lang="zh-CN" altLang="zh-CN" dirty="0" smtClean="0">
                <a:solidFill>
                  <a:srgbClr val="000000"/>
                </a:solidFill>
                <a:latin typeface="微软雅黑" panose="020B0503020204020204" pitchFamily="34" charset="-122"/>
                <a:ea typeface="微软雅黑" panose="020B0503020204020204" pitchFamily="34" charset="-122"/>
              </a:rPr>
              <a:t>同时</a:t>
            </a:r>
            <a:r>
              <a:rPr lang="zh-CN" altLang="zh-CN" dirty="0">
                <a:solidFill>
                  <a:srgbClr val="000000"/>
                </a:solidFill>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只有通过法定程序</a:t>
            </a:r>
            <a:r>
              <a:rPr lang="zh-CN" altLang="zh-CN" dirty="0">
                <a:solidFill>
                  <a:srgbClr val="000000"/>
                </a:solidFill>
                <a:latin typeface="微软雅黑" panose="020B0503020204020204" pitchFamily="34" charset="-122"/>
                <a:ea typeface="微软雅黑" panose="020B0503020204020204" pitchFamily="34" charset="-122"/>
              </a:rPr>
              <a:t>，客观事实才能保证与法律事实尽可能的保持</a:t>
            </a:r>
            <a:r>
              <a:rPr lang="zh-CN" altLang="zh-CN" dirty="0" smtClean="0">
                <a:solidFill>
                  <a:srgbClr val="000000"/>
                </a:solidFill>
                <a:latin typeface="微软雅黑" panose="020B0503020204020204" pitchFamily="34" charset="-122"/>
                <a:ea typeface="微软雅黑" panose="020B0503020204020204" pitchFamily="34" charset="-122"/>
              </a:rPr>
              <a:t>一致</a:t>
            </a:r>
            <a:r>
              <a:rPr lang="zh-CN" altLang="en-US" dirty="0">
                <a:solidFill>
                  <a:srgbClr val="000000"/>
                </a:solidFill>
                <a:latin typeface="微软雅黑" panose="020B0503020204020204" pitchFamily="34" charset="-122"/>
                <a:ea typeface="微软雅黑" panose="020B0503020204020204" pitchFamily="34" charset="-122"/>
              </a:rPr>
              <a:t>。</a:t>
            </a:r>
            <a:endParaRPr lang="zh-CN" altLang="zh-CN" dirty="0">
              <a:solidFill>
                <a:srgbClr val="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247303" y="5301208"/>
            <a:ext cx="9878473" cy="900076"/>
          </a:xfrm>
          <a:prstGeom prst="rect">
            <a:avLst/>
          </a:prstGeom>
          <a:noFill/>
          <a:ln w="38100">
            <a:solidFill>
              <a:schemeClr val="accent6">
                <a:lumMod val="75000"/>
              </a:schemeClr>
            </a:solidFill>
          </a:ln>
        </p:spPr>
        <p:txBody>
          <a:bodyPr wrap="square" anchor="ctr">
            <a:noAutofit/>
          </a:bodyPr>
          <a:lstStyle/>
          <a:p>
            <a:pPr indent="457200"/>
            <a:r>
              <a:rPr lang="zh-CN" altLang="zh-CN" dirty="0">
                <a:solidFill>
                  <a:srgbClr val="000000"/>
                </a:solidFill>
                <a:latin typeface="微软雅黑" panose="020B0503020204020204" pitchFamily="34" charset="-122"/>
                <a:ea typeface="微软雅黑" panose="020B0503020204020204" pitchFamily="34" charset="-122"/>
              </a:rPr>
              <a:t>基于</a:t>
            </a:r>
            <a:r>
              <a:rPr lang="en-US" altLang="zh-CN" dirty="0">
                <a:solidFill>
                  <a:srgbClr val="000000"/>
                </a:solidFill>
                <a:latin typeface="微软雅黑" panose="020B0503020204020204" pitchFamily="34" charset="-122"/>
                <a:ea typeface="微软雅黑" panose="020B0503020204020204" pitchFamily="34" charset="-122"/>
              </a:rPr>
              <a:t>13</a:t>
            </a:r>
            <a:r>
              <a:rPr lang="zh-CN" altLang="zh-CN" dirty="0" smtClean="0">
                <a:solidFill>
                  <a:srgbClr val="000000"/>
                </a:solidFill>
                <a:latin typeface="微软雅黑" panose="020B0503020204020204" pitchFamily="34" charset="-122"/>
                <a:ea typeface="微软雅黑" panose="020B0503020204020204" pitchFamily="34" charset="-122"/>
              </a:rPr>
              <a:t>版</a:t>
            </a:r>
            <a:r>
              <a:rPr lang="en-US" altLang="zh-CN" dirty="0" smtClean="0">
                <a:solidFill>
                  <a:srgbClr val="000000"/>
                </a:solidFill>
                <a:latin typeface="微软雅黑" panose="020B0503020204020204" pitchFamily="34" charset="-122"/>
                <a:ea typeface="微软雅黑" panose="020B0503020204020204" pitchFamily="34" charset="-122"/>
              </a:rPr>
              <a:t>《</a:t>
            </a:r>
            <a:r>
              <a:rPr lang="zh-CN" altLang="zh-CN" dirty="0" smtClean="0">
                <a:solidFill>
                  <a:srgbClr val="000000"/>
                </a:solidFill>
                <a:latin typeface="微软雅黑" panose="020B0503020204020204" pitchFamily="34" charset="-122"/>
                <a:ea typeface="微软雅黑" panose="020B0503020204020204" pitchFamily="34" charset="-122"/>
              </a:rPr>
              <a:t>清单</a:t>
            </a:r>
            <a:r>
              <a:rPr lang="zh-CN" altLang="zh-CN" dirty="0">
                <a:solidFill>
                  <a:srgbClr val="000000"/>
                </a:solidFill>
                <a:latin typeface="微软雅黑" panose="020B0503020204020204" pitchFamily="34" charset="-122"/>
                <a:ea typeface="微软雅黑" panose="020B0503020204020204" pitchFamily="34" charset="-122"/>
              </a:rPr>
              <a:t>计价</a:t>
            </a:r>
            <a:r>
              <a:rPr lang="zh-CN" altLang="zh-CN" dirty="0" smtClean="0">
                <a:solidFill>
                  <a:srgbClr val="000000"/>
                </a:solidFill>
                <a:latin typeface="微软雅黑" panose="020B0503020204020204" pitchFamily="34" charset="-122"/>
                <a:ea typeface="微软雅黑" panose="020B0503020204020204" pitchFamily="34" charset="-122"/>
              </a:rPr>
              <a:t>规范</a:t>
            </a:r>
            <a:r>
              <a:rPr lang="en-US" altLang="zh-CN" dirty="0" smtClean="0">
                <a:solidFill>
                  <a:srgbClr val="000000"/>
                </a:solidFill>
                <a:latin typeface="微软雅黑" panose="020B0503020204020204" pitchFamily="34" charset="-122"/>
                <a:ea typeface="微软雅黑" panose="020B0503020204020204" pitchFamily="34" charset="-122"/>
              </a:rPr>
              <a:t>》</a:t>
            </a:r>
            <a:r>
              <a:rPr lang="zh-CN" altLang="zh-CN" dirty="0" smtClean="0">
                <a:solidFill>
                  <a:srgbClr val="000000"/>
                </a:solidFill>
                <a:latin typeface="微软雅黑" panose="020B0503020204020204" pitchFamily="34" charset="-122"/>
                <a:ea typeface="微软雅黑" panose="020B0503020204020204" pitchFamily="34" charset="-122"/>
              </a:rPr>
              <a:t>，</a:t>
            </a:r>
            <a:r>
              <a:rPr lang="zh-CN" altLang="zh-CN" dirty="0">
                <a:solidFill>
                  <a:srgbClr val="000000"/>
                </a:solidFill>
                <a:latin typeface="微软雅黑" panose="020B0503020204020204" pitchFamily="34" charset="-122"/>
                <a:ea typeface="微软雅黑" panose="020B0503020204020204" pitchFamily="34" charset="-122"/>
              </a:rPr>
              <a:t>结算工程量应按承包人履行合同义务进行计量，</a:t>
            </a:r>
            <a:r>
              <a:rPr lang="zh-CN" altLang="zh-CN" dirty="0" smtClean="0">
                <a:solidFill>
                  <a:srgbClr val="000000"/>
                </a:solidFill>
                <a:latin typeface="微软雅黑" panose="020B0503020204020204" pitchFamily="34" charset="-122"/>
                <a:ea typeface="微软雅黑" panose="020B0503020204020204" pitchFamily="34" charset="-122"/>
              </a:rPr>
              <a:t>即</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合同义务</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”是</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法律</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事实确定的重要</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依据</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TextBox 36"/>
          <p:cNvSpPr txBox="1">
            <a:spLocks noChangeArrowheads="1"/>
          </p:cNvSpPr>
          <p:nvPr/>
        </p:nvSpPr>
        <p:spPr bwMode="auto">
          <a:xfrm>
            <a:off x="1486694" y="116632"/>
            <a:ext cx="9360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800" b="1" dirty="0">
                <a:latin typeface="微软雅黑" panose="020B0503020204020204" pitchFamily="34" charset="-122"/>
                <a:ea typeface="微软雅黑" panose="020B0503020204020204" pitchFamily="34" charset="-122"/>
              </a:rPr>
              <a:t>  </a:t>
            </a:r>
            <a:r>
              <a:rPr kumimoji="0" lang="zh-CN" altLang="en-US" b="1" dirty="0">
                <a:latin typeface="微软雅黑" pitchFamily="34" charset="-122"/>
                <a:ea typeface="微软雅黑" pitchFamily="34" charset="-122"/>
              </a:rPr>
              <a:t>四、</a:t>
            </a:r>
            <a:r>
              <a:rPr kumimoji="0" lang="zh-CN" altLang="zh-CN" b="1" dirty="0">
                <a:latin typeface="微软雅黑" pitchFamily="34" charset="-122"/>
                <a:ea typeface="微软雅黑" pitchFamily="34" charset="-122"/>
              </a:rPr>
              <a:t>承包人履行合同义务形成的工程量应予支付</a:t>
            </a:r>
          </a:p>
        </p:txBody>
      </p:sp>
    </p:spTree>
    <p:extLst>
      <p:ext uri="{BB962C8B-B14F-4D97-AF65-F5344CB8AC3E}">
        <p14:creationId xmlns:p14="http://schemas.microsoft.com/office/powerpoint/2010/main" val="61727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628800"/>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文本框 18"/>
          <p:cNvSpPr txBox="1">
            <a:spLocks noChangeArrowheads="1"/>
          </p:cNvSpPr>
          <p:nvPr/>
        </p:nvSpPr>
        <p:spPr bwMode="auto">
          <a:xfrm>
            <a:off x="1743200" y="1844824"/>
            <a:ext cx="5648150" cy="53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nSpc>
                <a:spcPts val="3800"/>
              </a:lnSpc>
            </a:pPr>
            <a:r>
              <a:rPr lang="zh-CN" altLang="en-US" sz="2400" b="1" dirty="0">
                <a:latin typeface="微软雅黑" pitchFamily="34" charset="-122"/>
                <a:ea typeface="微软雅黑" pitchFamily="34" charset="-122"/>
              </a:rPr>
              <a:t>五、违约者不受益原则与其适用范围</a:t>
            </a:r>
          </a:p>
        </p:txBody>
      </p:sp>
      <p:sp>
        <p:nvSpPr>
          <p:cNvPr id="10" name="矩形 3"/>
          <p:cNvSpPr>
            <a:spLocks noChangeArrowheads="1"/>
          </p:cNvSpPr>
          <p:nvPr/>
        </p:nvSpPr>
        <p:spPr bwMode="auto">
          <a:xfrm>
            <a:off x="2413574" y="2924944"/>
            <a:ext cx="7109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（二）</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中华人民共和国合同法</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中有关违约者不受益的条款</a:t>
            </a:r>
          </a:p>
        </p:txBody>
      </p:sp>
      <p:sp>
        <p:nvSpPr>
          <p:cNvPr id="11" name="矩形 4"/>
          <p:cNvSpPr>
            <a:spLocks noChangeArrowheads="1"/>
          </p:cNvSpPr>
          <p:nvPr/>
        </p:nvSpPr>
        <p:spPr bwMode="auto">
          <a:xfrm>
            <a:off x="2413574" y="3429000"/>
            <a:ext cx="83682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solidFill>
                  <a:schemeClr val="bg1"/>
                </a:solidFill>
                <a:latin typeface="微软雅黑" pitchFamily="34" charset="-122"/>
                <a:ea typeface="微软雅黑" pitchFamily="34" charset="-122"/>
                <a:sym typeface="Arial" pitchFamily="34" charset="0"/>
              </a:rPr>
              <a:t>（三）</a:t>
            </a:r>
            <a:r>
              <a:rPr lang="en-US" altLang="zh-CN" sz="2000" b="1" dirty="0">
                <a:solidFill>
                  <a:schemeClr val="bg1"/>
                </a:solidFill>
                <a:latin typeface="微软雅黑" pitchFamily="34" charset="-122"/>
                <a:ea typeface="微软雅黑" pitchFamily="34" charset="-122"/>
                <a:sym typeface="Arial" pitchFamily="34" charset="0"/>
              </a:rPr>
              <a:t>13</a:t>
            </a:r>
            <a:r>
              <a:rPr lang="zh-CN" altLang="en-US" sz="2000" b="1" dirty="0">
                <a:solidFill>
                  <a:schemeClr val="bg1"/>
                </a:solidFill>
                <a:latin typeface="微软雅黑" pitchFamily="34" charset="-122"/>
                <a:ea typeface="微软雅黑" pitchFamily="34" charset="-122"/>
                <a:sym typeface="Arial" pitchFamily="34" charset="0"/>
              </a:rPr>
              <a:t>版</a:t>
            </a:r>
            <a:r>
              <a:rPr lang="en-US" altLang="zh-CN" sz="2000" b="1" dirty="0">
                <a:solidFill>
                  <a:schemeClr val="bg1"/>
                </a:solidFill>
                <a:latin typeface="微软雅黑" pitchFamily="34" charset="-122"/>
                <a:ea typeface="微软雅黑" pitchFamily="34" charset="-122"/>
                <a:sym typeface="Arial" pitchFamily="34" charset="0"/>
              </a:rPr>
              <a:t>《</a:t>
            </a:r>
            <a:r>
              <a:rPr lang="zh-CN" altLang="en-US" sz="2000" b="1" dirty="0">
                <a:solidFill>
                  <a:schemeClr val="bg1"/>
                </a:solidFill>
                <a:latin typeface="微软雅黑" pitchFamily="34" charset="-122"/>
                <a:ea typeface="微软雅黑" pitchFamily="34" charset="-122"/>
                <a:sym typeface="Arial" pitchFamily="34" charset="0"/>
              </a:rPr>
              <a:t>清单计价规范</a:t>
            </a:r>
            <a:r>
              <a:rPr lang="en-US" altLang="zh-CN" sz="2000" b="1" dirty="0">
                <a:solidFill>
                  <a:schemeClr val="bg1"/>
                </a:solidFill>
                <a:latin typeface="微软雅黑" pitchFamily="34" charset="-122"/>
                <a:ea typeface="微软雅黑" pitchFamily="34" charset="-122"/>
                <a:sym typeface="Arial" pitchFamily="34" charset="0"/>
              </a:rPr>
              <a:t>》</a:t>
            </a:r>
            <a:r>
              <a:rPr lang="zh-CN" altLang="en-US" sz="2000" b="1" dirty="0">
                <a:solidFill>
                  <a:schemeClr val="bg1"/>
                </a:solidFill>
                <a:latin typeface="微软雅黑" pitchFamily="34" charset="-122"/>
                <a:ea typeface="微软雅黑" pitchFamily="34" charset="-122"/>
                <a:sym typeface="Arial" pitchFamily="34" charset="0"/>
              </a:rPr>
              <a:t>中有关违约者不受益的条款</a:t>
            </a:r>
          </a:p>
        </p:txBody>
      </p:sp>
      <p:sp>
        <p:nvSpPr>
          <p:cNvPr id="12" name="矩形 5"/>
          <p:cNvSpPr>
            <a:spLocks noChangeArrowheads="1"/>
          </p:cNvSpPr>
          <p:nvPr/>
        </p:nvSpPr>
        <p:spPr bwMode="auto">
          <a:xfrm>
            <a:off x="2413573" y="3892986"/>
            <a:ext cx="8938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bg1"/>
                </a:solidFill>
                <a:latin typeface="微软雅黑" pitchFamily="34" charset="-122"/>
                <a:ea typeface="微软雅黑" pitchFamily="34" charset="-122"/>
                <a:sym typeface="Arial" pitchFamily="34" charset="0"/>
              </a:rPr>
              <a:t>（四）</a:t>
            </a:r>
            <a:r>
              <a:rPr lang="en-US" altLang="zh-CN" sz="2000" b="1" dirty="0">
                <a:solidFill>
                  <a:schemeClr val="bg1"/>
                </a:solidFill>
                <a:latin typeface="微软雅黑" pitchFamily="34" charset="-122"/>
                <a:ea typeface="微软雅黑" pitchFamily="34" charset="-122"/>
                <a:sym typeface="Arial" pitchFamily="34" charset="0"/>
              </a:rPr>
              <a:t>13</a:t>
            </a:r>
            <a:r>
              <a:rPr lang="zh-CN" altLang="en-US" sz="2000" b="1" dirty="0">
                <a:solidFill>
                  <a:schemeClr val="bg1"/>
                </a:solidFill>
                <a:latin typeface="微软雅黑" pitchFamily="34" charset="-122"/>
                <a:ea typeface="微软雅黑" pitchFamily="34" charset="-122"/>
                <a:sym typeface="Arial" pitchFamily="34" charset="0"/>
              </a:rPr>
              <a:t>版</a:t>
            </a:r>
            <a:r>
              <a:rPr lang="en-US" altLang="zh-CN" sz="2000" b="1" dirty="0">
                <a:solidFill>
                  <a:schemeClr val="bg1"/>
                </a:solidFill>
                <a:latin typeface="微软雅黑" pitchFamily="34" charset="-122"/>
                <a:ea typeface="微软雅黑" pitchFamily="34" charset="-122"/>
                <a:sym typeface="Arial" pitchFamily="34" charset="0"/>
              </a:rPr>
              <a:t>《</a:t>
            </a:r>
            <a:r>
              <a:rPr lang="zh-CN" altLang="en-US" sz="2000" b="1" dirty="0">
                <a:solidFill>
                  <a:schemeClr val="bg1"/>
                </a:solidFill>
                <a:latin typeface="微软雅黑" pitchFamily="34" charset="-122"/>
                <a:ea typeface="微软雅黑" pitchFamily="34" charset="-122"/>
                <a:sym typeface="Arial" pitchFamily="34" charset="0"/>
              </a:rPr>
              <a:t>建设工程施工合同（示范文本）</a:t>
            </a:r>
            <a:r>
              <a:rPr lang="en-US" altLang="zh-CN" sz="2000" b="1" dirty="0">
                <a:solidFill>
                  <a:schemeClr val="bg1"/>
                </a:solidFill>
                <a:latin typeface="微软雅黑" pitchFamily="34" charset="-122"/>
                <a:ea typeface="微软雅黑" pitchFamily="34" charset="-122"/>
                <a:sym typeface="Arial" pitchFamily="34" charset="0"/>
              </a:rPr>
              <a:t>》</a:t>
            </a:r>
            <a:r>
              <a:rPr lang="zh-CN" altLang="en-US" sz="2000" b="1" dirty="0">
                <a:solidFill>
                  <a:schemeClr val="bg1"/>
                </a:solidFill>
                <a:latin typeface="微软雅黑" pitchFamily="34" charset="-122"/>
                <a:ea typeface="微软雅黑" pitchFamily="34" charset="-122"/>
                <a:sym typeface="Arial" pitchFamily="34" charset="0"/>
              </a:rPr>
              <a:t>中有关违约者不受益的条款</a:t>
            </a:r>
          </a:p>
        </p:txBody>
      </p:sp>
      <p:sp>
        <p:nvSpPr>
          <p:cNvPr id="13" name="矩形 5"/>
          <p:cNvSpPr>
            <a:spLocks noChangeArrowheads="1"/>
          </p:cNvSpPr>
          <p:nvPr/>
        </p:nvSpPr>
        <p:spPr bwMode="auto">
          <a:xfrm>
            <a:off x="2427482" y="4397042"/>
            <a:ext cx="8564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bg1"/>
                </a:solidFill>
                <a:latin typeface="微软雅黑" pitchFamily="34" charset="-122"/>
                <a:ea typeface="微软雅黑" pitchFamily="34" charset="-122"/>
                <a:sym typeface="Arial" pitchFamily="34" charset="0"/>
              </a:rPr>
              <a:t>（五）</a:t>
            </a:r>
            <a:r>
              <a:rPr lang="zh-CN" altLang="en-US" sz="2000" b="1" dirty="0">
                <a:solidFill>
                  <a:schemeClr val="bg1"/>
                </a:solidFill>
                <a:latin typeface="微软雅黑" pitchFamily="34" charset="-122"/>
                <a:ea typeface="微软雅黑" pitchFamily="34" charset="-122"/>
                <a:sym typeface="Arial" pitchFamily="34" charset="0"/>
              </a:rPr>
              <a:t>违约者不受益原则适用于发包人造成工期延误过程中的物价波动</a:t>
            </a:r>
          </a:p>
        </p:txBody>
      </p:sp>
      <p:sp>
        <p:nvSpPr>
          <p:cNvPr id="14" name="矩形 3"/>
          <p:cNvSpPr>
            <a:spLocks noChangeArrowheads="1"/>
          </p:cNvSpPr>
          <p:nvPr/>
        </p:nvSpPr>
        <p:spPr bwMode="auto">
          <a:xfrm>
            <a:off x="2422798" y="2452826"/>
            <a:ext cx="6673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itchFamily="34" charset="-122"/>
                <a:ea typeface="微软雅黑" pitchFamily="34" charset="-122"/>
              </a:rPr>
              <a:t>（一</a:t>
            </a:r>
            <a:r>
              <a:rPr lang="zh-CN" altLang="en-US" sz="2000" b="1" dirty="0" smtClean="0">
                <a:solidFill>
                  <a:schemeClr val="bg1"/>
                </a:solidFill>
                <a:latin typeface="微软雅黑" pitchFamily="34" charset="-122"/>
                <a:ea typeface="微软雅黑" pitchFamily="34" charset="-122"/>
              </a:rPr>
              <a:t>）</a:t>
            </a:r>
            <a:r>
              <a:rPr lang="zh-CN" altLang="zh-CN" sz="2000" b="1" dirty="0" smtClean="0">
                <a:solidFill>
                  <a:schemeClr val="bg1"/>
                </a:solidFill>
                <a:latin typeface="微软雅黑" pitchFamily="34" charset="-122"/>
                <a:ea typeface="微软雅黑" pitchFamily="34" charset="-122"/>
              </a:rPr>
              <a:t>合同双方任</a:t>
            </a:r>
            <a:r>
              <a:rPr lang="zh-CN" altLang="zh-CN" sz="2000" b="1" dirty="0">
                <a:solidFill>
                  <a:schemeClr val="bg1"/>
                </a:solidFill>
                <a:latin typeface="微软雅黑" pitchFamily="34" charset="-122"/>
                <a:ea typeface="微软雅黑" pitchFamily="34" charset="-122"/>
              </a:rPr>
              <a:t>一</a:t>
            </a:r>
            <a:r>
              <a:rPr lang="zh-CN" altLang="zh-CN" sz="2000" b="1" dirty="0" smtClean="0">
                <a:solidFill>
                  <a:schemeClr val="bg1"/>
                </a:solidFill>
                <a:latin typeface="微软雅黑" pitchFamily="34" charset="-122"/>
                <a:ea typeface="微软雅黑" pitchFamily="34" charset="-122"/>
              </a:rPr>
              <a:t>违约者</a:t>
            </a:r>
            <a:r>
              <a:rPr lang="zh-CN" altLang="en-US" sz="2000" b="1" dirty="0" smtClean="0">
                <a:solidFill>
                  <a:schemeClr val="bg1"/>
                </a:solidFill>
                <a:latin typeface="微软雅黑" pitchFamily="34" charset="-122"/>
                <a:ea typeface="微软雅黑" pitchFamily="34" charset="-122"/>
              </a:rPr>
              <a:t>，</a:t>
            </a:r>
            <a:r>
              <a:rPr lang="zh-CN" altLang="zh-CN" sz="2000" b="1" dirty="0" smtClean="0">
                <a:solidFill>
                  <a:schemeClr val="bg1"/>
                </a:solidFill>
                <a:latin typeface="微软雅黑" pitchFamily="34" charset="-122"/>
                <a:ea typeface="微软雅黑" pitchFamily="34" charset="-122"/>
              </a:rPr>
              <a:t>均</a:t>
            </a:r>
            <a:r>
              <a:rPr lang="zh-CN" altLang="zh-CN" sz="2000" b="1" dirty="0">
                <a:solidFill>
                  <a:schemeClr val="bg1"/>
                </a:solidFill>
                <a:latin typeface="微软雅黑" pitchFamily="34" charset="-122"/>
                <a:ea typeface="微软雅黑" pitchFamily="34" charset="-122"/>
              </a:rPr>
              <a:t>不能因其违约行为而受益</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81051" y="-144462"/>
            <a:ext cx="216024" cy="16729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95547" y="615191"/>
            <a:ext cx="216024" cy="9132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704309" y="613136"/>
            <a:ext cx="1640631" cy="646331"/>
          </a:xfrm>
          <a:prstGeom prst="rect">
            <a:avLst/>
          </a:prstGeom>
          <a:noFill/>
        </p:spPr>
        <p:txBody>
          <a:bodyPr wrap="square" rtlCol="0">
            <a:spAutoFit/>
          </a:bodyPr>
          <a:lstStyle/>
          <a:p>
            <a:pPr algn="ctr"/>
            <a:r>
              <a:rPr lang="zh-CN" altLang="en-US" sz="3600" b="1" dirty="0" smtClean="0">
                <a:solidFill>
                  <a:schemeClr val="bg2">
                    <a:lumMod val="50000"/>
                  </a:schemeClr>
                </a:solidFill>
                <a:latin typeface="微软雅黑" pitchFamily="34" charset="-122"/>
                <a:ea typeface="微软雅黑" pitchFamily="34" charset="-122"/>
              </a:rPr>
              <a:t>目 录</a:t>
            </a:r>
            <a:endParaRPr lang="zh-CN" altLang="en-US" sz="3600" b="1" dirty="0">
              <a:solidFill>
                <a:schemeClr val="bg2">
                  <a:lumMod val="50000"/>
                </a:schemeClr>
              </a:solidFill>
              <a:latin typeface="微软雅黑" pitchFamily="34" charset="-122"/>
              <a:ea typeface="微软雅黑" pitchFamily="34" charset="-122"/>
            </a:endParaRPr>
          </a:p>
        </p:txBody>
      </p:sp>
      <p:sp>
        <p:nvSpPr>
          <p:cNvPr id="19" name="TextBox 18"/>
          <p:cNvSpPr txBox="1"/>
          <p:nvPr/>
        </p:nvSpPr>
        <p:spPr>
          <a:xfrm>
            <a:off x="1557115" y="1187460"/>
            <a:ext cx="2073374" cy="369332"/>
          </a:xfrm>
          <a:prstGeom prst="rect">
            <a:avLst/>
          </a:prstGeom>
          <a:noFill/>
        </p:spPr>
        <p:txBody>
          <a:bodyPr wrap="square" rtlCol="0">
            <a:spAutoFit/>
          </a:bodyPr>
          <a:lstStyle/>
          <a:p>
            <a:pPr algn="ctr"/>
            <a:r>
              <a:rPr lang="en-US" altLang="zh-CN" dirty="0" smtClean="0">
                <a:solidFill>
                  <a:schemeClr val="tx1">
                    <a:lumMod val="65000"/>
                    <a:lumOff val="35000"/>
                  </a:schemeClr>
                </a:solidFill>
                <a:latin typeface="微软雅黑" pitchFamily="34" charset="-122"/>
                <a:ea typeface="微软雅黑" pitchFamily="34" charset="-122"/>
              </a:rPr>
              <a:t>CONTENTS</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11" name="文本框 3"/>
          <p:cNvSpPr txBox="1">
            <a:spLocks noChangeArrowheads="1"/>
          </p:cNvSpPr>
          <p:nvPr/>
        </p:nvSpPr>
        <p:spPr bwMode="auto">
          <a:xfrm>
            <a:off x="3713311" y="1127834"/>
            <a:ext cx="8214543"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nSpc>
                <a:spcPts val="3800"/>
              </a:lnSpc>
            </a:pPr>
            <a:r>
              <a:rPr kumimoji="0" lang="zh-CN" altLang="en-US" sz="2000" b="1" dirty="0">
                <a:solidFill>
                  <a:srgbClr val="000000"/>
                </a:solidFill>
                <a:latin typeface="微软雅黑" pitchFamily="34" charset="-122"/>
                <a:ea typeface="微软雅黑" pitchFamily="34" charset="-122"/>
              </a:rPr>
              <a:t>一、现阶段建设法律法规规定效力大于合同约定</a:t>
            </a:r>
            <a:r>
              <a:rPr kumimoji="0" lang="zh-CN" altLang="en-US" sz="2000" b="1" dirty="0" smtClean="0">
                <a:solidFill>
                  <a:srgbClr val="000000"/>
                </a:solidFill>
                <a:latin typeface="微软雅黑" pitchFamily="34" charset="-122"/>
                <a:ea typeface="微软雅黑" pitchFamily="34" charset="-122"/>
              </a:rPr>
              <a:t>效力</a:t>
            </a:r>
            <a:endParaRPr kumimoji="0" lang="en-US" altLang="zh-CN" sz="2000" b="1" dirty="0" smtClean="0">
              <a:solidFill>
                <a:srgbClr val="000000"/>
              </a:solidFill>
              <a:latin typeface="微软雅黑" pitchFamily="34" charset="-122"/>
              <a:ea typeface="微软雅黑" pitchFamily="34" charset="-122"/>
            </a:endParaRPr>
          </a:p>
          <a:p>
            <a:pPr>
              <a:lnSpc>
                <a:spcPts val="3800"/>
              </a:lnSpc>
            </a:pPr>
            <a:r>
              <a:rPr kumimoji="0" lang="zh-CN" altLang="en-US" sz="2000" b="1" dirty="0">
                <a:solidFill>
                  <a:srgbClr val="000000"/>
                </a:solidFill>
                <a:latin typeface="微软雅黑" pitchFamily="34" charset="-122"/>
                <a:ea typeface="微软雅黑" pitchFamily="34" charset="-122"/>
              </a:rPr>
              <a:t>二、现行建设法规否定价格包含原则，提倡合理风险分担</a:t>
            </a:r>
          </a:p>
          <a:p>
            <a:pPr>
              <a:lnSpc>
                <a:spcPts val="3800"/>
              </a:lnSpc>
            </a:pPr>
            <a:r>
              <a:rPr kumimoji="0" lang="zh-CN" altLang="en-US" sz="2000" b="1" dirty="0">
                <a:solidFill>
                  <a:srgbClr val="000000"/>
                </a:solidFill>
                <a:latin typeface="微软雅黑" pitchFamily="34" charset="-122"/>
                <a:ea typeface="微软雅黑" pitchFamily="34" charset="-122"/>
              </a:rPr>
              <a:t>三、单价合同下结算工程量形成于历次期中支付的累积</a:t>
            </a:r>
          </a:p>
          <a:p>
            <a:pPr>
              <a:lnSpc>
                <a:spcPts val="3800"/>
              </a:lnSpc>
            </a:pPr>
            <a:r>
              <a:rPr kumimoji="0" lang="zh-CN" altLang="en-US" sz="2000" b="1" dirty="0">
                <a:solidFill>
                  <a:srgbClr val="000000"/>
                </a:solidFill>
                <a:latin typeface="微软雅黑" pitchFamily="34" charset="-122"/>
                <a:ea typeface="微软雅黑" pitchFamily="34" charset="-122"/>
              </a:rPr>
              <a:t>四、承包人履行合同义务形成的工程量应予支付</a:t>
            </a:r>
          </a:p>
          <a:p>
            <a:pPr>
              <a:lnSpc>
                <a:spcPts val="3800"/>
              </a:lnSpc>
            </a:pPr>
            <a:r>
              <a:rPr kumimoji="0" lang="zh-CN" altLang="en-US" sz="2000" b="1" dirty="0" smtClean="0">
                <a:solidFill>
                  <a:srgbClr val="000000"/>
                </a:solidFill>
                <a:latin typeface="微软雅黑" pitchFamily="34" charset="-122"/>
                <a:ea typeface="微软雅黑" pitchFamily="34" charset="-122"/>
              </a:rPr>
              <a:t>五、违约者</a:t>
            </a:r>
            <a:r>
              <a:rPr kumimoji="0" lang="zh-CN" altLang="en-US" sz="2000" b="1" dirty="0">
                <a:solidFill>
                  <a:srgbClr val="000000"/>
                </a:solidFill>
                <a:latin typeface="微软雅黑" pitchFamily="34" charset="-122"/>
                <a:ea typeface="微软雅黑" pitchFamily="34" charset="-122"/>
              </a:rPr>
              <a:t>不受益</a:t>
            </a:r>
            <a:r>
              <a:rPr kumimoji="0" lang="zh-CN" altLang="en-US" sz="2000" b="1" dirty="0" smtClean="0">
                <a:solidFill>
                  <a:srgbClr val="000000"/>
                </a:solidFill>
                <a:latin typeface="微软雅黑" pitchFamily="34" charset="-122"/>
                <a:ea typeface="微软雅黑" pitchFamily="34" charset="-122"/>
              </a:rPr>
              <a:t>原则及其适用范围</a:t>
            </a:r>
            <a:endParaRPr kumimoji="0" lang="zh-CN" altLang="en-US" sz="2000" b="1" dirty="0">
              <a:solidFill>
                <a:srgbClr val="000000"/>
              </a:solidFill>
              <a:latin typeface="微软雅黑" pitchFamily="34" charset="-122"/>
              <a:ea typeface="微软雅黑" pitchFamily="34" charset="-122"/>
            </a:endParaRPr>
          </a:p>
          <a:p>
            <a:pPr>
              <a:lnSpc>
                <a:spcPts val="3800"/>
              </a:lnSpc>
            </a:pPr>
            <a:r>
              <a:rPr kumimoji="0" lang="zh-CN" altLang="en-US" sz="2000" b="1" dirty="0">
                <a:solidFill>
                  <a:schemeClr val="tx1"/>
                </a:solidFill>
                <a:latin typeface="微软雅黑" pitchFamily="34" charset="-122"/>
                <a:ea typeface="微软雅黑" pitchFamily="34" charset="-122"/>
              </a:rPr>
              <a:t>六</a:t>
            </a:r>
            <a:r>
              <a:rPr kumimoji="0" lang="zh-CN" altLang="en-US" sz="2000" b="1" dirty="0" smtClean="0">
                <a:solidFill>
                  <a:schemeClr val="tx1"/>
                </a:solidFill>
                <a:latin typeface="微软雅黑" pitchFamily="34" charset="-122"/>
                <a:ea typeface="微软雅黑" pitchFamily="34" charset="-122"/>
              </a:rPr>
              <a:t>、基于法规适用条件下的对号入座</a:t>
            </a:r>
            <a:r>
              <a:rPr kumimoji="0" lang="zh-CN" altLang="en-US" sz="2000" b="1" dirty="0">
                <a:solidFill>
                  <a:schemeClr val="tx1"/>
                </a:solidFill>
                <a:latin typeface="微软雅黑" pitchFamily="34" charset="-122"/>
                <a:ea typeface="微软雅黑" pitchFamily="34" charset="-122"/>
              </a:rPr>
              <a:t>原则</a:t>
            </a:r>
          </a:p>
          <a:p>
            <a:pPr>
              <a:lnSpc>
                <a:spcPts val="3800"/>
              </a:lnSpc>
            </a:pPr>
            <a:r>
              <a:rPr kumimoji="0" lang="zh-CN" altLang="en-US" sz="2000" b="1" dirty="0">
                <a:solidFill>
                  <a:srgbClr val="000000"/>
                </a:solidFill>
                <a:latin typeface="微软雅黑" pitchFamily="34" charset="-122"/>
                <a:ea typeface="微软雅黑" pitchFamily="34" charset="-122"/>
              </a:rPr>
              <a:t>七、现场签证是合同状态改变后的快速补偿机制，是合同的有力的补充</a:t>
            </a:r>
          </a:p>
          <a:p>
            <a:pPr>
              <a:lnSpc>
                <a:spcPts val="3800"/>
              </a:lnSpc>
            </a:pPr>
            <a:r>
              <a:rPr kumimoji="0" lang="zh-CN" altLang="en-US" sz="2000" b="1" dirty="0">
                <a:solidFill>
                  <a:srgbClr val="000000"/>
                </a:solidFill>
                <a:latin typeface="微软雅黑" pitchFamily="34" charset="-122"/>
                <a:ea typeface="微软雅黑" pitchFamily="34" charset="-122"/>
              </a:rPr>
              <a:t>八</a:t>
            </a:r>
            <a:r>
              <a:rPr kumimoji="0" lang="zh-CN" altLang="en-US" sz="2000" b="1" dirty="0" smtClean="0">
                <a:solidFill>
                  <a:srgbClr val="000000"/>
                </a:solidFill>
                <a:latin typeface="微软雅黑" pitchFamily="34" charset="-122"/>
                <a:ea typeface="微软雅黑" pitchFamily="34" charset="-122"/>
              </a:rPr>
              <a:t>、总价</a:t>
            </a:r>
            <a:r>
              <a:rPr kumimoji="0" lang="en-US" altLang="zh-CN" sz="2000" b="1" dirty="0" smtClean="0">
                <a:solidFill>
                  <a:srgbClr val="000000"/>
                </a:solidFill>
                <a:latin typeface="微软雅黑" pitchFamily="34" charset="-122"/>
                <a:ea typeface="微软雅黑" pitchFamily="34" charset="-122"/>
              </a:rPr>
              <a:t>/</a:t>
            </a:r>
            <a:r>
              <a:rPr kumimoji="0" lang="zh-CN" altLang="en-US" sz="2000" b="1" dirty="0" smtClean="0">
                <a:solidFill>
                  <a:srgbClr val="000000"/>
                </a:solidFill>
                <a:latin typeface="微软雅黑" pitchFamily="34" charset="-122"/>
                <a:ea typeface="微软雅黑" pitchFamily="34" charset="-122"/>
              </a:rPr>
              <a:t>单价</a:t>
            </a:r>
            <a:r>
              <a:rPr kumimoji="0" lang="zh-CN" altLang="en-US" sz="2000" b="1" dirty="0">
                <a:solidFill>
                  <a:srgbClr val="000000"/>
                </a:solidFill>
                <a:latin typeface="微软雅黑" pitchFamily="34" charset="-122"/>
                <a:ea typeface="微软雅黑" pitchFamily="34" charset="-122"/>
              </a:rPr>
              <a:t>包含</a:t>
            </a:r>
            <a:r>
              <a:rPr kumimoji="0" lang="zh-CN" altLang="en-US" sz="2000" b="1" dirty="0" smtClean="0">
                <a:solidFill>
                  <a:srgbClr val="000000"/>
                </a:solidFill>
                <a:latin typeface="微软雅黑" pitchFamily="34" charset="-122"/>
                <a:ea typeface="微软雅黑" pitchFamily="34" charset="-122"/>
              </a:rPr>
              <a:t>风险的边界原则</a:t>
            </a:r>
            <a:endParaRPr kumimoji="0" lang="en-US" altLang="zh-CN" sz="2000" b="1" dirty="0" smtClean="0">
              <a:solidFill>
                <a:srgbClr val="000000"/>
              </a:solidFill>
              <a:latin typeface="微软雅黑" pitchFamily="34" charset="-122"/>
              <a:ea typeface="微软雅黑" pitchFamily="34" charset="-122"/>
            </a:endParaRPr>
          </a:p>
          <a:p>
            <a:pPr>
              <a:lnSpc>
                <a:spcPts val="3800"/>
              </a:lnSpc>
            </a:pPr>
            <a:r>
              <a:rPr kumimoji="0" lang="zh-CN" altLang="en-US" sz="2000" b="1" dirty="0" smtClean="0">
                <a:solidFill>
                  <a:srgbClr val="000000"/>
                </a:solidFill>
                <a:latin typeface="微软雅黑" pitchFamily="34" charset="-122"/>
                <a:ea typeface="微软雅黑" pitchFamily="34" charset="-122"/>
              </a:rPr>
              <a:t>九、解开合同之谜的三把钥匙</a:t>
            </a:r>
            <a:r>
              <a:rPr kumimoji="0" lang="en-US" altLang="zh-CN" sz="2000" b="1" dirty="0" smtClean="0">
                <a:solidFill>
                  <a:srgbClr val="000000"/>
                </a:solidFill>
                <a:latin typeface="微软雅黑" pitchFamily="34" charset="-122"/>
                <a:ea typeface="微软雅黑" pitchFamily="34" charset="-122"/>
              </a:rPr>
              <a:t>——</a:t>
            </a:r>
            <a:r>
              <a:rPr kumimoji="0" lang="zh-CN" altLang="en-US" sz="2000" b="1" dirty="0" smtClean="0">
                <a:solidFill>
                  <a:srgbClr val="000000"/>
                </a:solidFill>
                <a:latin typeface="微软雅黑" pitchFamily="34" charset="-122"/>
                <a:ea typeface="微软雅黑" pitchFamily="34" charset="-122"/>
              </a:rPr>
              <a:t>以</a:t>
            </a:r>
            <a:r>
              <a:rPr kumimoji="0" lang="en-US" altLang="zh-CN" sz="2000" b="1" dirty="0" smtClean="0">
                <a:solidFill>
                  <a:srgbClr val="000000"/>
                </a:solidFill>
                <a:latin typeface="微软雅黑" pitchFamily="34" charset="-122"/>
                <a:ea typeface="微软雅黑" pitchFamily="34" charset="-122"/>
              </a:rPr>
              <a:t>XX</a:t>
            </a:r>
            <a:r>
              <a:rPr kumimoji="0" lang="zh-CN" altLang="en-US" sz="2000" b="1" dirty="0" smtClean="0">
                <a:solidFill>
                  <a:srgbClr val="000000"/>
                </a:solidFill>
                <a:latin typeface="微软雅黑" pitchFamily="34" charset="-122"/>
                <a:ea typeface="微软雅黑" pitchFamily="34" charset="-122"/>
              </a:rPr>
              <a:t>地铁</a:t>
            </a:r>
            <a:r>
              <a:rPr kumimoji="0" lang="zh-CN" altLang="en-US" sz="2000" b="1" dirty="0">
                <a:solidFill>
                  <a:srgbClr val="000000"/>
                </a:solidFill>
                <a:latin typeface="微软雅黑" pitchFamily="34" charset="-122"/>
                <a:ea typeface="微软雅黑" pitchFamily="34" charset="-122"/>
              </a:rPr>
              <a:t>项目</a:t>
            </a:r>
            <a:r>
              <a:rPr kumimoji="0" lang="zh-CN" altLang="en-US" sz="2000" b="1" dirty="0" smtClean="0">
                <a:solidFill>
                  <a:srgbClr val="000000"/>
                </a:solidFill>
                <a:latin typeface="微软雅黑" pitchFamily="34" charset="-122"/>
                <a:ea typeface="微软雅黑" pitchFamily="34" charset="-122"/>
              </a:rPr>
              <a:t>为例</a:t>
            </a:r>
          </a:p>
          <a:p>
            <a:pPr>
              <a:lnSpc>
                <a:spcPts val="3800"/>
              </a:lnSpc>
            </a:pPr>
            <a:r>
              <a:rPr kumimoji="0" lang="zh-CN" altLang="en-US" sz="2000" b="1" dirty="0" smtClean="0">
                <a:solidFill>
                  <a:srgbClr val="000000"/>
                </a:solidFill>
                <a:latin typeface="微软雅黑" pitchFamily="34" charset="-122"/>
                <a:ea typeface="微软雅黑" pitchFamily="34" charset="-122"/>
              </a:rPr>
              <a:t>十</a:t>
            </a:r>
            <a:r>
              <a:rPr kumimoji="0" lang="zh-CN" altLang="en-US" sz="2000" b="1" dirty="0">
                <a:solidFill>
                  <a:srgbClr val="000000"/>
                </a:solidFill>
                <a:latin typeface="微软雅黑" pitchFamily="34" charset="-122"/>
                <a:ea typeface="微软雅黑" pitchFamily="34" charset="-122"/>
              </a:rPr>
              <a:t>、项目管理的三大</a:t>
            </a:r>
            <a:r>
              <a:rPr kumimoji="0" lang="zh-CN" altLang="en-US" sz="2000" b="1" dirty="0" smtClean="0">
                <a:solidFill>
                  <a:srgbClr val="000000"/>
                </a:solidFill>
                <a:latin typeface="微软雅黑" pitchFamily="34" charset="-122"/>
                <a:ea typeface="微软雅黑" pitchFamily="34" charset="-122"/>
              </a:rPr>
              <a:t>控制</a:t>
            </a:r>
            <a:endParaRPr kumimoji="0" lang="zh-CN" altLang="en-US" sz="2000" b="1" dirty="0">
              <a:solidFill>
                <a:srgbClr val="000000"/>
              </a:solidFill>
              <a:latin typeface="微软雅黑" pitchFamily="34" charset="-122"/>
              <a:ea typeface="微软雅黑" pitchFamily="34" charset="-122"/>
            </a:endParaRPr>
          </a:p>
        </p:txBody>
      </p:sp>
      <p:sp>
        <p:nvSpPr>
          <p:cNvPr id="24" name="矩形 23"/>
          <p:cNvSpPr/>
          <p:nvPr/>
        </p:nvSpPr>
        <p:spPr>
          <a:xfrm>
            <a:off x="1395547" y="613137"/>
            <a:ext cx="216024" cy="9153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771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2" presetClass="exit" presetSubtype="1" fill="hold" grpId="0" nodeType="withEffect">
                                  <p:stCondLst>
                                    <p:cond delay="0"/>
                                  </p:stCondLst>
                                  <p:childTnLst>
                                    <p:animEffect transition="out" filter="wipe(up)">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11"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3701718" y="188640"/>
            <a:ext cx="4736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gn="ctr"/>
            <a:r>
              <a:rPr kumimoji="0" lang="zh-CN" altLang="en-US" sz="2800" b="1" dirty="0">
                <a:latin typeface="微软雅黑" pitchFamily="34" charset="-122"/>
                <a:ea typeface="微软雅黑" pitchFamily="34" charset="-122"/>
              </a:rPr>
              <a:t>五、违约者不受益原则</a:t>
            </a:r>
          </a:p>
        </p:txBody>
      </p:sp>
      <p:sp>
        <p:nvSpPr>
          <p:cNvPr id="5" name="矩形 3"/>
          <p:cNvSpPr>
            <a:spLocks noChangeArrowheads="1"/>
          </p:cNvSpPr>
          <p:nvPr/>
        </p:nvSpPr>
        <p:spPr bwMode="auto">
          <a:xfrm>
            <a:off x="982638" y="1370419"/>
            <a:ext cx="6673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latin typeface="微软雅黑" pitchFamily="34" charset="-122"/>
                <a:ea typeface="微软雅黑" pitchFamily="34" charset="-122"/>
              </a:rPr>
              <a:t>（一</a:t>
            </a:r>
            <a:r>
              <a:rPr lang="zh-CN" altLang="en-US" sz="2000" b="1" dirty="0" smtClean="0">
                <a:latin typeface="微软雅黑" pitchFamily="34" charset="-122"/>
                <a:ea typeface="微软雅黑" pitchFamily="34" charset="-122"/>
              </a:rPr>
              <a:t>） </a:t>
            </a:r>
            <a:r>
              <a:rPr lang="zh-CN" altLang="zh-CN" sz="2000" b="1" dirty="0" smtClean="0">
                <a:latin typeface="微软雅黑" pitchFamily="34" charset="-122"/>
                <a:ea typeface="微软雅黑" pitchFamily="34" charset="-122"/>
              </a:rPr>
              <a:t>合同双方任</a:t>
            </a:r>
            <a:r>
              <a:rPr lang="zh-CN" altLang="zh-CN" sz="2000" b="1" dirty="0">
                <a:latin typeface="微软雅黑" pitchFamily="34" charset="-122"/>
                <a:ea typeface="微软雅黑" pitchFamily="34" charset="-122"/>
              </a:rPr>
              <a:t>一</a:t>
            </a:r>
            <a:r>
              <a:rPr lang="zh-CN" altLang="zh-CN" sz="2000" b="1" dirty="0" smtClean="0">
                <a:latin typeface="微软雅黑" pitchFamily="34" charset="-122"/>
                <a:ea typeface="微软雅黑" pitchFamily="34" charset="-122"/>
              </a:rPr>
              <a:t>违约者</a:t>
            </a:r>
            <a:r>
              <a:rPr lang="zh-CN" altLang="en-US" sz="2000" b="1" dirty="0" smtClean="0">
                <a:latin typeface="微软雅黑" pitchFamily="34" charset="-122"/>
                <a:ea typeface="微软雅黑" pitchFamily="34" charset="-122"/>
              </a:rPr>
              <a:t>，</a:t>
            </a:r>
            <a:r>
              <a:rPr lang="zh-CN" altLang="zh-CN" sz="2000" b="1" dirty="0" smtClean="0">
                <a:latin typeface="微软雅黑" pitchFamily="34" charset="-122"/>
                <a:ea typeface="微软雅黑" pitchFamily="34" charset="-122"/>
              </a:rPr>
              <a:t>均</a:t>
            </a:r>
            <a:r>
              <a:rPr lang="zh-CN" altLang="zh-CN" sz="2000" b="1" dirty="0">
                <a:latin typeface="微软雅黑" pitchFamily="34" charset="-122"/>
                <a:ea typeface="微软雅黑" pitchFamily="34" charset="-122"/>
              </a:rPr>
              <a:t>不能因其违约行为而受益</a:t>
            </a:r>
            <a:endParaRPr lang="zh-CN" altLang="en-US" sz="2000" b="1" dirty="0">
              <a:latin typeface="微软雅黑" pitchFamily="34" charset="-122"/>
              <a:ea typeface="微软雅黑" pitchFamily="34" charset="-122"/>
            </a:endParaRPr>
          </a:p>
        </p:txBody>
      </p:sp>
      <p:sp>
        <p:nvSpPr>
          <p:cNvPr id="2" name="矩形 1"/>
          <p:cNvSpPr/>
          <p:nvPr/>
        </p:nvSpPr>
        <p:spPr>
          <a:xfrm>
            <a:off x="1160721" y="2164645"/>
            <a:ext cx="10191069" cy="2169825"/>
          </a:xfrm>
          <a:prstGeom prst="rect">
            <a:avLst/>
          </a:prstGeom>
        </p:spPr>
        <p:txBody>
          <a:bodyPr wrap="square">
            <a:spAutoFit/>
          </a:bodyPr>
          <a:lstStyle/>
          <a:p>
            <a:pPr indent="457200">
              <a:lnSpc>
                <a:spcPts val="2700"/>
              </a:lnSpc>
            </a:pPr>
            <a:r>
              <a:rPr lang="zh-CN" altLang="zh-CN" dirty="0">
                <a:latin typeface="微软雅黑" panose="020B0503020204020204" pitchFamily="34" charset="-122"/>
                <a:ea typeface="微软雅黑" panose="020B0503020204020204" pitchFamily="34" charset="-122"/>
              </a:rPr>
              <a:t>基于建设工程合同中业主与承包商的权利义务的对等性，提出违约者不受益原则。虽然一方当事人的权利即合同相对人的义务，但这并不意味着合同一方当事人获益必然导致相对人受损，而是合同当事人都可以从合同交易中获益。不过合同一方当事人的损益必然会对相对人的福利产生影响，</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因此法律保证，合同双方任一违约者均不能因其违约行为而受益。</a:t>
            </a:r>
          </a:p>
          <a:p>
            <a:pPr indent="457200">
              <a:lnSpc>
                <a:spcPts val="2700"/>
              </a:lnSpc>
            </a:pPr>
            <a:r>
              <a:rPr lang="zh-CN" altLang="zh-CN" dirty="0">
                <a:latin typeface="微软雅黑" panose="020B0503020204020204" pitchFamily="34" charset="-122"/>
                <a:ea typeface="微软雅黑" panose="020B0503020204020204" pitchFamily="34" charset="-122"/>
              </a:rPr>
              <a:t>《哈德逊论建筑和工程合同》第三章中提出消极防治原则（</a:t>
            </a:r>
            <a:r>
              <a:rPr lang="en-US" altLang="zh-CN" dirty="0">
                <a:latin typeface="微软雅黑" panose="020B0503020204020204" pitchFamily="34" charset="-122"/>
                <a:ea typeface="微软雅黑" panose="020B0503020204020204" pitchFamily="34" charset="-122"/>
              </a:rPr>
              <a:t>negative prevention principal</a:t>
            </a:r>
            <a:r>
              <a:rPr lang="zh-CN" altLang="zh-CN" dirty="0">
                <a:latin typeface="微软雅黑" panose="020B0503020204020204" pitchFamily="34" charset="-122"/>
                <a:ea typeface="微软雅黑" panose="020B0503020204020204" pitchFamily="34" charset="-122"/>
              </a:rPr>
              <a:t>）可以解释为：在执行合同期间，一方不能因其自身的错误而受益</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3" name="矩形 2"/>
          <p:cNvSpPr/>
          <p:nvPr/>
        </p:nvSpPr>
        <p:spPr>
          <a:xfrm>
            <a:off x="1198662" y="4660394"/>
            <a:ext cx="9862730" cy="784830"/>
          </a:xfrm>
          <a:prstGeom prst="rect">
            <a:avLst/>
          </a:prstGeom>
          <a:solidFill>
            <a:schemeClr val="accent5">
              <a:lumMod val="50000"/>
            </a:schemeClr>
          </a:solidFill>
          <a:ln>
            <a:solidFill>
              <a:schemeClr val="accent5">
                <a:lumMod val="50000"/>
              </a:schemeClr>
            </a:solidFill>
          </a:ln>
        </p:spPr>
        <p:txBody>
          <a:bodyPr wrap="square">
            <a:spAutoFit/>
          </a:bodyPr>
          <a:lstStyle/>
          <a:p>
            <a:pPr indent="457200">
              <a:lnSpc>
                <a:spcPts val="2700"/>
              </a:lnSpc>
            </a:pPr>
            <a:r>
              <a:rPr lang="zh-CN" altLang="zh-CN" dirty="0">
                <a:solidFill>
                  <a:schemeClr val="bg1"/>
                </a:solidFill>
                <a:latin typeface="微软雅黑" panose="020B0503020204020204" pitchFamily="34" charset="-122"/>
                <a:ea typeface="微软雅黑" panose="020B0503020204020204" pitchFamily="34" charset="-122"/>
              </a:rPr>
              <a:t>在建设工程领域，</a:t>
            </a:r>
            <a:r>
              <a:rPr lang="zh-CN" altLang="en-US" dirty="0">
                <a:solidFill>
                  <a:schemeClr val="bg1"/>
                </a:solidFill>
                <a:latin typeface="微软雅黑" panose="020B0503020204020204" pitchFamily="34" charset="-122"/>
                <a:ea typeface="微软雅黑" panose="020B0503020204020204" pitchFamily="34" charset="-122"/>
              </a:rPr>
              <a:t>相关法规</a:t>
            </a:r>
            <a:r>
              <a:rPr lang="zh-CN" altLang="zh-CN" dirty="0">
                <a:solidFill>
                  <a:schemeClr val="bg1"/>
                </a:solidFill>
                <a:latin typeface="微软雅黑" panose="020B0503020204020204" pitchFamily="34" charset="-122"/>
                <a:ea typeface="微软雅黑" panose="020B0503020204020204" pitchFamily="34" charset="-122"/>
              </a:rPr>
              <a:t>保护遵守合同一方的权利，同时对于不履行合同的一方，保证不因其违约行为而获益，即</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违约者不受益原则</a:t>
            </a:r>
            <a:r>
              <a:rPr lang="zh-CN" altLang="zh-CN"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33649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2"/>
          <p:cNvSpPr>
            <a:spLocks noChangeArrowheads="1"/>
          </p:cNvSpPr>
          <p:nvPr/>
        </p:nvSpPr>
        <p:spPr bwMode="auto">
          <a:xfrm>
            <a:off x="526250" y="1412776"/>
            <a:ext cx="7109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rgbClr val="000000"/>
                </a:solidFill>
                <a:latin typeface="微软雅黑" pitchFamily="34" charset="-122"/>
                <a:ea typeface="微软雅黑" pitchFamily="34" charset="-122"/>
              </a:rPr>
              <a:t>（二）</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中华人民共和国合同法</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中有关违约者不受益的条款</a:t>
            </a:r>
          </a:p>
        </p:txBody>
      </p:sp>
      <p:sp>
        <p:nvSpPr>
          <p:cNvPr id="36870" name="矩形 13"/>
          <p:cNvSpPr>
            <a:spLocks noChangeArrowheads="1"/>
          </p:cNvSpPr>
          <p:nvPr/>
        </p:nvSpPr>
        <p:spPr bwMode="auto">
          <a:xfrm>
            <a:off x="1054646" y="4005064"/>
            <a:ext cx="10293383" cy="1733808"/>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200"/>
              </a:lnSpc>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中华人民共和国合同法</a:t>
            </a:r>
            <a:r>
              <a:rPr lang="en-US" altLang="zh-CN" dirty="0">
                <a:latin typeface="微软雅黑" pitchFamily="34" charset="-122"/>
                <a:ea typeface="微软雅黑" pitchFamily="34" charset="-122"/>
              </a:rPr>
              <a:t>》</a:t>
            </a:r>
            <a:r>
              <a:rPr lang="zh-CN" altLang="en-US" b="1" dirty="0">
                <a:solidFill>
                  <a:schemeClr val="accent6">
                    <a:lumMod val="75000"/>
                  </a:schemeClr>
                </a:solidFill>
                <a:latin typeface="微软雅黑" pitchFamily="34" charset="-122"/>
                <a:ea typeface="微软雅黑" pitchFamily="34" charset="-122"/>
              </a:rPr>
              <a:t>第六十三条</a:t>
            </a:r>
            <a:r>
              <a:rPr lang="zh-CN" altLang="en-US" dirty="0">
                <a:latin typeface="微软雅黑" pitchFamily="34" charset="-122"/>
                <a:ea typeface="微软雅黑" pitchFamily="34" charset="-122"/>
              </a:rPr>
              <a:t>规定</a:t>
            </a:r>
            <a:r>
              <a:rPr lang="zh-CN" altLang="en-US" dirty="0">
                <a:solidFill>
                  <a:srgbClr val="FF0000"/>
                </a:solidFill>
                <a:latin typeface="微软雅黑" pitchFamily="34" charset="-122"/>
                <a:ea typeface="微软雅黑" pitchFamily="34" charset="-122"/>
              </a:rPr>
              <a:t>：</a:t>
            </a:r>
          </a:p>
          <a:p>
            <a:pPr>
              <a:lnSpc>
                <a:spcPts val="3200"/>
              </a:lnSpc>
            </a:pPr>
            <a:r>
              <a:rPr lang="zh-CN" altLang="en-US" dirty="0">
                <a:solidFill>
                  <a:srgbClr val="FF0000"/>
                </a:solidFill>
                <a:latin typeface="微软雅黑" pitchFamily="34" charset="-122"/>
                <a:ea typeface="微软雅黑" pitchFamily="34" charset="-122"/>
              </a:rPr>
              <a:t>      </a:t>
            </a:r>
            <a:r>
              <a:rPr lang="zh-CN" altLang="en-US" dirty="0">
                <a:latin typeface="微软雅黑" pitchFamily="34" charset="-122"/>
                <a:ea typeface="微软雅黑" pitchFamily="34" charset="-122"/>
              </a:rPr>
              <a:t>执行政府定价或者政府指导价的，在合同约定的交付期限内政府价格调整时，按照交付时的价格计价。</a:t>
            </a:r>
            <a:r>
              <a:rPr lang="zh-CN" altLang="en-US" b="1" dirty="0">
                <a:solidFill>
                  <a:schemeClr val="accent6">
                    <a:lumMod val="75000"/>
                  </a:schemeClr>
                </a:solidFill>
                <a:latin typeface="微软雅黑" pitchFamily="34" charset="-122"/>
                <a:ea typeface="微软雅黑" pitchFamily="34" charset="-122"/>
                <a:sym typeface="Arial" pitchFamily="34" charset="0"/>
              </a:rPr>
              <a:t>逾期交付</a:t>
            </a:r>
            <a:r>
              <a:rPr lang="zh-CN" altLang="en-US" dirty="0">
                <a:latin typeface="微软雅黑" pitchFamily="34" charset="-122"/>
                <a:ea typeface="微软雅黑" pitchFamily="34" charset="-122"/>
                <a:sym typeface="Arial" pitchFamily="34" charset="0"/>
              </a:rPr>
              <a:t>标的物的，遇价格上涨时，按照原价格执行</a:t>
            </a:r>
            <a:r>
              <a:rPr lang="en-US" altLang="zh-CN" dirty="0">
                <a:latin typeface="微软雅黑" pitchFamily="34" charset="-122"/>
                <a:ea typeface="微软雅黑" pitchFamily="34" charset="-122"/>
                <a:sym typeface="Arial" pitchFamily="34" charset="0"/>
              </a:rPr>
              <a:t>;</a:t>
            </a:r>
            <a:r>
              <a:rPr lang="zh-CN" altLang="en-US" dirty="0">
                <a:latin typeface="微软雅黑" pitchFamily="34" charset="-122"/>
                <a:ea typeface="微软雅黑" pitchFamily="34" charset="-122"/>
                <a:sym typeface="Arial" pitchFamily="34" charset="0"/>
              </a:rPr>
              <a:t>价格下降时，按照新价格执行。</a:t>
            </a:r>
            <a:r>
              <a:rPr lang="zh-CN" altLang="en-US" b="1" dirty="0">
                <a:solidFill>
                  <a:schemeClr val="accent6">
                    <a:lumMod val="75000"/>
                  </a:schemeClr>
                </a:solidFill>
                <a:latin typeface="微软雅黑" pitchFamily="34" charset="-122"/>
                <a:ea typeface="微软雅黑" pitchFamily="34" charset="-122"/>
                <a:sym typeface="Arial" pitchFamily="34" charset="0"/>
              </a:rPr>
              <a:t>逾期提取</a:t>
            </a:r>
            <a:r>
              <a:rPr lang="zh-CN" altLang="en-US" dirty="0">
                <a:latin typeface="微软雅黑" pitchFamily="34" charset="-122"/>
                <a:ea typeface="微软雅黑" pitchFamily="34" charset="-122"/>
                <a:sym typeface="Arial" pitchFamily="34" charset="0"/>
              </a:rPr>
              <a:t>标的物或者逾期付款的，遇价格上涨时，按照新价格执行</a:t>
            </a:r>
            <a:r>
              <a:rPr lang="en-US" altLang="zh-CN" dirty="0">
                <a:latin typeface="微软雅黑" pitchFamily="34" charset="-122"/>
                <a:ea typeface="微软雅黑" pitchFamily="34" charset="-122"/>
                <a:sym typeface="Arial" pitchFamily="34" charset="0"/>
              </a:rPr>
              <a:t>;</a:t>
            </a:r>
            <a:r>
              <a:rPr lang="zh-CN" altLang="en-US" dirty="0">
                <a:latin typeface="微软雅黑" pitchFamily="34" charset="-122"/>
                <a:ea typeface="微软雅黑" pitchFamily="34" charset="-122"/>
                <a:sym typeface="Arial" pitchFamily="34" charset="0"/>
              </a:rPr>
              <a:t>价格下降时，按照原价格执行</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7" name="文本框 18"/>
          <p:cNvSpPr txBox="1">
            <a:spLocks noChangeArrowheads="1"/>
          </p:cNvSpPr>
          <p:nvPr/>
        </p:nvSpPr>
        <p:spPr bwMode="auto">
          <a:xfrm>
            <a:off x="3701718" y="188640"/>
            <a:ext cx="4736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gn="ctr"/>
            <a:r>
              <a:rPr kumimoji="0" lang="zh-CN" altLang="en-US" sz="2800" b="1" dirty="0">
                <a:latin typeface="微软雅黑" pitchFamily="34" charset="-122"/>
                <a:ea typeface="微软雅黑" pitchFamily="34" charset="-122"/>
              </a:rPr>
              <a:t>五、违约者不受益原则</a:t>
            </a:r>
          </a:p>
        </p:txBody>
      </p:sp>
      <p:sp>
        <p:nvSpPr>
          <p:cNvPr id="6" name="矩形 13"/>
          <p:cNvSpPr>
            <a:spLocks noChangeArrowheads="1"/>
          </p:cNvSpPr>
          <p:nvPr/>
        </p:nvSpPr>
        <p:spPr bwMode="auto">
          <a:xfrm>
            <a:off x="1054646" y="2132856"/>
            <a:ext cx="10293383" cy="1610697"/>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200"/>
              </a:lnSpc>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中华人民共和国合同法</a:t>
            </a:r>
            <a:r>
              <a:rPr lang="en-US" altLang="zh-CN" dirty="0">
                <a:latin typeface="微软雅黑" pitchFamily="34" charset="-122"/>
                <a:ea typeface="微软雅黑" pitchFamily="34" charset="-122"/>
              </a:rPr>
              <a:t>》</a:t>
            </a:r>
            <a:r>
              <a:rPr lang="zh-CN" altLang="zh-CN" dirty="0">
                <a:latin typeface="微软雅黑" pitchFamily="34" charset="-122"/>
                <a:ea typeface="微软雅黑" pitchFamily="34" charset="-122"/>
              </a:rPr>
              <a:t>第四十五条</a:t>
            </a:r>
            <a:r>
              <a:rPr lang="zh-CN" altLang="en-US" dirty="0">
                <a:latin typeface="微软雅黑" pitchFamily="34" charset="-122"/>
                <a:ea typeface="微软雅黑" pitchFamily="34" charset="-122"/>
              </a:rPr>
              <a:t>规定：</a:t>
            </a:r>
          </a:p>
          <a:p>
            <a:r>
              <a:rPr lang="zh-CN"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当事人</a:t>
            </a:r>
            <a:r>
              <a:rPr lang="zh-CN" altLang="zh-CN" dirty="0">
                <a:latin typeface="微软雅黑" pitchFamily="34" charset="-122"/>
                <a:ea typeface="微软雅黑" pitchFamily="34" charset="-122"/>
              </a:rPr>
              <a:t>对合同的效力可以约定附条件。附生效条件的合同，自条件成就时生效。附解除条件的合同，自条件成就时失效。</a:t>
            </a:r>
          </a:p>
          <a:p>
            <a:r>
              <a:rPr lang="zh-CN" altLang="zh-CN" dirty="0">
                <a:latin typeface="微软雅黑" pitchFamily="34" charset="-122"/>
                <a:ea typeface="微软雅黑" pitchFamily="34" charset="-122"/>
              </a:rPr>
              <a:t>　　当事人为自己的利益</a:t>
            </a:r>
            <a:r>
              <a:rPr lang="zh-CN" altLang="zh-CN" b="1" dirty="0">
                <a:solidFill>
                  <a:schemeClr val="accent6">
                    <a:lumMod val="75000"/>
                  </a:schemeClr>
                </a:solidFill>
                <a:latin typeface="微软雅黑" pitchFamily="34" charset="-122"/>
                <a:ea typeface="微软雅黑" pitchFamily="34" charset="-122"/>
              </a:rPr>
              <a:t>不正当地阻止</a:t>
            </a:r>
            <a:r>
              <a:rPr lang="zh-CN" altLang="zh-CN" dirty="0">
                <a:latin typeface="微软雅黑" pitchFamily="34" charset="-122"/>
                <a:ea typeface="微软雅黑" pitchFamily="34" charset="-122"/>
              </a:rPr>
              <a:t>条件成就的，</a:t>
            </a:r>
            <a:r>
              <a:rPr lang="zh-CN" altLang="zh-CN" b="1" dirty="0">
                <a:solidFill>
                  <a:schemeClr val="accent6">
                    <a:lumMod val="75000"/>
                  </a:schemeClr>
                </a:solidFill>
                <a:latin typeface="微软雅黑" pitchFamily="34" charset="-122"/>
                <a:ea typeface="微软雅黑" pitchFamily="34" charset="-122"/>
              </a:rPr>
              <a:t>视为条件已成就</a:t>
            </a:r>
            <a:r>
              <a:rPr lang="zh-CN" altLang="zh-CN" dirty="0">
                <a:latin typeface="微软雅黑" pitchFamily="34" charset="-122"/>
                <a:ea typeface="微软雅黑" pitchFamily="34" charset="-122"/>
              </a:rPr>
              <a:t>；</a:t>
            </a:r>
            <a:r>
              <a:rPr lang="zh-CN" altLang="zh-CN" b="1" dirty="0">
                <a:solidFill>
                  <a:schemeClr val="accent6">
                    <a:lumMod val="75000"/>
                  </a:schemeClr>
                </a:solidFill>
                <a:latin typeface="微软雅黑" pitchFamily="34" charset="-122"/>
                <a:ea typeface="微软雅黑" pitchFamily="34" charset="-122"/>
              </a:rPr>
              <a:t>不正当地促成</a:t>
            </a:r>
            <a:r>
              <a:rPr lang="zh-CN" altLang="zh-CN" dirty="0">
                <a:latin typeface="微软雅黑" pitchFamily="34" charset="-122"/>
                <a:ea typeface="微软雅黑" pitchFamily="34" charset="-122"/>
              </a:rPr>
              <a:t>条件成就的，</a:t>
            </a:r>
            <a:r>
              <a:rPr lang="zh-CN" altLang="zh-CN" b="1" dirty="0">
                <a:solidFill>
                  <a:schemeClr val="accent6">
                    <a:lumMod val="75000"/>
                  </a:schemeClr>
                </a:solidFill>
                <a:latin typeface="微软雅黑" pitchFamily="34" charset="-122"/>
                <a:ea typeface="微软雅黑" pitchFamily="34" charset="-122"/>
              </a:rPr>
              <a:t>视为条件不成就</a:t>
            </a:r>
            <a:r>
              <a:rPr lang="zh-CN" altLang="zh-CN" dirty="0">
                <a:latin typeface="微软雅黑" pitchFamily="34" charset="-122"/>
                <a:ea typeface="微软雅黑" pitchFamily="34" charset="-122"/>
              </a:rPr>
              <a:t>。</a:t>
            </a:r>
          </a:p>
        </p:txBody>
      </p:sp>
    </p:spTree>
    <p:extLst>
      <p:ext uri="{BB962C8B-B14F-4D97-AF65-F5344CB8AC3E}">
        <p14:creationId xmlns:p14="http://schemas.microsoft.com/office/powerpoint/2010/main" val="126020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3701718" y="188640"/>
            <a:ext cx="4736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gn="ctr"/>
            <a:r>
              <a:rPr kumimoji="0" lang="zh-CN" altLang="en-US" sz="2800" b="1" dirty="0">
                <a:latin typeface="微软雅黑" pitchFamily="34" charset="-122"/>
                <a:ea typeface="微软雅黑" pitchFamily="34" charset="-122"/>
              </a:rPr>
              <a:t>五、违约者不受益原则</a:t>
            </a:r>
          </a:p>
        </p:txBody>
      </p:sp>
      <p:sp>
        <p:nvSpPr>
          <p:cNvPr id="8" name="矩形 2"/>
          <p:cNvSpPr>
            <a:spLocks noChangeArrowheads="1"/>
          </p:cNvSpPr>
          <p:nvPr/>
        </p:nvSpPr>
        <p:spPr bwMode="auto">
          <a:xfrm>
            <a:off x="478582" y="1375941"/>
            <a:ext cx="669674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0000"/>
                </a:solidFill>
                <a:latin typeface="微软雅黑" pitchFamily="34" charset="-122"/>
                <a:ea typeface="微软雅黑" pitchFamily="34" charset="-122"/>
              </a:rPr>
              <a:t>（三）</a:t>
            </a:r>
            <a:r>
              <a:rPr lang="en-US" altLang="zh-CN" sz="2000" b="1" dirty="0">
                <a:solidFill>
                  <a:srgbClr val="000000"/>
                </a:solidFill>
                <a:latin typeface="微软雅黑" pitchFamily="34" charset="-122"/>
                <a:ea typeface="微软雅黑" pitchFamily="34" charset="-122"/>
              </a:rPr>
              <a:t>13</a:t>
            </a:r>
            <a:r>
              <a:rPr lang="zh-CN" altLang="en-US" sz="2000" b="1" dirty="0">
                <a:solidFill>
                  <a:srgbClr val="000000"/>
                </a:solidFill>
                <a:latin typeface="微软雅黑" pitchFamily="34" charset="-122"/>
                <a:ea typeface="微软雅黑" pitchFamily="34" charset="-122"/>
              </a:rPr>
              <a:t>版</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清单计价规范</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中有关违约者不受益的条款</a:t>
            </a:r>
          </a:p>
        </p:txBody>
      </p:sp>
      <p:sp>
        <p:nvSpPr>
          <p:cNvPr id="9" name="矩形 13"/>
          <p:cNvSpPr>
            <a:spLocks noChangeArrowheads="1"/>
          </p:cNvSpPr>
          <p:nvPr/>
        </p:nvSpPr>
        <p:spPr bwMode="auto">
          <a:xfrm>
            <a:off x="982638" y="2132856"/>
            <a:ext cx="10396811" cy="378565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600"/>
              </a:lnSpc>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清单计价规范</a:t>
            </a:r>
            <a:r>
              <a:rPr lang="en-US" altLang="zh-CN" dirty="0">
                <a:latin typeface="微软雅黑" pitchFamily="34" charset="-122"/>
                <a:ea typeface="微软雅黑" pitchFamily="34" charset="-122"/>
              </a:rPr>
              <a:t>》</a:t>
            </a:r>
          </a:p>
          <a:p>
            <a:pPr>
              <a:lnSpc>
                <a:spcPts val="3600"/>
              </a:lnSpc>
            </a:pPr>
            <a:r>
              <a:rPr lang="zh-CN" altLang="en-US"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9.2  </a:t>
            </a:r>
            <a:r>
              <a:rPr lang="zh-CN" altLang="en-US" dirty="0" smtClean="0">
                <a:latin typeface="微软雅黑" pitchFamily="34" charset="-122"/>
                <a:ea typeface="微软雅黑" pitchFamily="34" charset="-122"/>
              </a:rPr>
              <a:t>法律法规变化</a:t>
            </a:r>
            <a:endParaRPr lang="en-US" altLang="zh-CN" dirty="0" smtClean="0">
              <a:latin typeface="微软雅黑" pitchFamily="34" charset="-122"/>
              <a:ea typeface="微软雅黑" pitchFamily="34" charset="-122"/>
            </a:endParaRPr>
          </a:p>
          <a:p>
            <a:pPr indent="457200">
              <a:lnSpc>
                <a:spcPts val="3600"/>
              </a:lnSpc>
            </a:pPr>
            <a:r>
              <a:rPr lang="zh-CN" altLang="en-US" dirty="0" smtClean="0">
                <a:latin typeface="微软雅黑" pitchFamily="34" charset="-122"/>
                <a:ea typeface="微软雅黑" pitchFamily="34" charset="-122"/>
              </a:rPr>
              <a:t>第</a:t>
            </a:r>
            <a:r>
              <a:rPr lang="en-US" altLang="zh-CN" dirty="0" smtClean="0">
                <a:latin typeface="微软雅黑" pitchFamily="34" charset="-122"/>
                <a:ea typeface="微软雅黑" pitchFamily="34" charset="-122"/>
              </a:rPr>
              <a:t>9</a:t>
            </a:r>
            <a:r>
              <a:rPr lang="en-US" altLang="zh-CN" dirty="0">
                <a:latin typeface="微软雅黑" pitchFamily="34" charset="-122"/>
                <a:ea typeface="微软雅黑" pitchFamily="34" charset="-122"/>
              </a:rPr>
              <a:t>.2.2</a:t>
            </a:r>
            <a:r>
              <a:rPr lang="zh-CN" altLang="en-US" dirty="0">
                <a:latin typeface="微软雅黑" pitchFamily="34" charset="-122"/>
                <a:ea typeface="微软雅黑" pitchFamily="34" charset="-122"/>
              </a:rPr>
              <a:t>规定：因</a:t>
            </a:r>
            <a:r>
              <a:rPr lang="zh-CN" altLang="en-US" dirty="0">
                <a:latin typeface="微软雅黑" pitchFamily="34" charset="-122"/>
                <a:ea typeface="微软雅黑" pitchFamily="34" charset="-122"/>
                <a:sym typeface="Arial" pitchFamily="34" charset="0"/>
              </a:rPr>
              <a:t>承包人原因导致工期延误的，按本规范</a:t>
            </a:r>
            <a:r>
              <a:rPr lang="en-US" altLang="zh-CN" dirty="0">
                <a:latin typeface="微软雅黑" pitchFamily="34" charset="-122"/>
                <a:ea typeface="微软雅黑" pitchFamily="34" charset="-122"/>
                <a:sym typeface="Arial" pitchFamily="34" charset="0"/>
              </a:rPr>
              <a:t>9.2.1</a:t>
            </a:r>
            <a:r>
              <a:rPr lang="zh-CN" altLang="en-US" dirty="0">
                <a:latin typeface="微软雅黑" pitchFamily="34" charset="-122"/>
                <a:ea typeface="微软雅黑" pitchFamily="34" charset="-122"/>
                <a:sym typeface="Arial" pitchFamily="34" charset="0"/>
              </a:rPr>
              <a:t>规定的调整时间，在合同工程原定竣工时间之</a:t>
            </a:r>
            <a:r>
              <a:rPr lang="zh-CN" altLang="en-US" dirty="0">
                <a:latin typeface="微软雅黑" pitchFamily="34" charset="-122"/>
                <a:ea typeface="微软雅黑" pitchFamily="34" charset="-122"/>
              </a:rPr>
              <a:t>后，合同价款调增的</a:t>
            </a:r>
            <a:r>
              <a:rPr lang="zh-CN" altLang="en-US" b="1" dirty="0">
                <a:solidFill>
                  <a:schemeClr val="accent6">
                    <a:lumMod val="75000"/>
                  </a:schemeClr>
                </a:solidFill>
                <a:latin typeface="微软雅黑" pitchFamily="34" charset="-122"/>
                <a:ea typeface="微软雅黑" pitchFamily="34" charset="-122"/>
              </a:rPr>
              <a:t>不予调整</a:t>
            </a:r>
            <a:r>
              <a:rPr lang="zh-CN" altLang="en-US" dirty="0">
                <a:latin typeface="微软雅黑" pitchFamily="34" charset="-122"/>
                <a:ea typeface="微软雅黑" pitchFamily="34" charset="-122"/>
              </a:rPr>
              <a:t>，合同价款调减的</a:t>
            </a:r>
            <a:r>
              <a:rPr lang="zh-CN" altLang="en-US" b="1" dirty="0">
                <a:solidFill>
                  <a:schemeClr val="accent6">
                    <a:lumMod val="75000"/>
                  </a:schemeClr>
                </a:solidFill>
                <a:latin typeface="微软雅黑" pitchFamily="34" charset="-122"/>
                <a:ea typeface="微软雅黑" pitchFamily="34" charset="-122"/>
              </a:rPr>
              <a:t>予以调整</a:t>
            </a:r>
            <a:r>
              <a:rPr lang="zh-CN" altLang="en-US" dirty="0">
                <a:latin typeface="微软雅黑" pitchFamily="34" charset="-122"/>
                <a:ea typeface="微软雅黑" pitchFamily="34" charset="-122"/>
              </a:rPr>
              <a:t>。</a:t>
            </a:r>
          </a:p>
          <a:p>
            <a:pPr indent="457200">
              <a:lnSpc>
                <a:spcPts val="3600"/>
              </a:lnSpc>
            </a:pPr>
            <a:r>
              <a:rPr lang="en-US" altLang="zh-CN" dirty="0" smtClean="0">
                <a:latin typeface="微软雅黑" pitchFamily="34" charset="-122"/>
                <a:ea typeface="微软雅黑" pitchFamily="34" charset="-122"/>
              </a:rPr>
              <a:t>9.8  </a:t>
            </a:r>
            <a:r>
              <a:rPr lang="zh-CN" altLang="en-US" dirty="0" smtClean="0">
                <a:latin typeface="微软雅黑" pitchFamily="34" charset="-122"/>
                <a:ea typeface="微软雅黑" pitchFamily="34" charset="-122"/>
              </a:rPr>
              <a:t>物价变化</a:t>
            </a:r>
            <a:endParaRPr lang="en-US" altLang="zh-CN" dirty="0" smtClean="0">
              <a:latin typeface="微软雅黑" pitchFamily="34" charset="-122"/>
              <a:ea typeface="微软雅黑" pitchFamily="34" charset="-122"/>
            </a:endParaRPr>
          </a:p>
          <a:p>
            <a:pPr indent="457200">
              <a:lnSpc>
                <a:spcPts val="3600"/>
              </a:lnSpc>
            </a:pPr>
            <a:r>
              <a:rPr lang="zh-CN" altLang="en-US" dirty="0" smtClean="0">
                <a:latin typeface="微软雅黑" pitchFamily="34" charset="-122"/>
                <a:ea typeface="微软雅黑" pitchFamily="34" charset="-122"/>
              </a:rPr>
              <a:t>第</a:t>
            </a:r>
            <a:r>
              <a:rPr lang="en-US" altLang="zh-CN" dirty="0" smtClean="0">
                <a:latin typeface="微软雅黑" pitchFamily="34" charset="-122"/>
                <a:ea typeface="微软雅黑" pitchFamily="34" charset="-122"/>
              </a:rPr>
              <a:t>9</a:t>
            </a:r>
            <a:r>
              <a:rPr lang="en-US" altLang="zh-CN" dirty="0">
                <a:latin typeface="微软雅黑" pitchFamily="34" charset="-122"/>
                <a:ea typeface="微软雅黑" pitchFamily="34" charset="-122"/>
              </a:rPr>
              <a:t>.8.3</a:t>
            </a:r>
            <a:r>
              <a:rPr lang="zh-CN" altLang="en-US" dirty="0">
                <a:latin typeface="微软雅黑" pitchFamily="34" charset="-122"/>
                <a:ea typeface="微软雅黑" pitchFamily="34" charset="-122"/>
              </a:rPr>
              <a:t>规定：</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因</a:t>
            </a:r>
            <a:r>
              <a:rPr lang="zh-CN" altLang="en-US" dirty="0">
                <a:latin typeface="微软雅黑" pitchFamily="34" charset="-122"/>
                <a:ea typeface="微软雅黑" pitchFamily="34" charset="-122"/>
                <a:sym typeface="Arial" pitchFamily="34" charset="0"/>
              </a:rPr>
              <a:t>非承包人原因导致工期延误的，计划进度日期后续工程的价格，应采用计划进度日期与实</a:t>
            </a:r>
            <a:r>
              <a:rPr lang="zh-CN" altLang="en-US" dirty="0">
                <a:latin typeface="微软雅黑" pitchFamily="34" charset="-122"/>
                <a:ea typeface="微软雅黑" pitchFamily="34" charset="-122"/>
              </a:rPr>
              <a:t>际进度日期两者的</a:t>
            </a:r>
            <a:r>
              <a:rPr lang="zh-CN" altLang="en-US" b="1" dirty="0">
                <a:solidFill>
                  <a:schemeClr val="accent6">
                    <a:lumMod val="75000"/>
                  </a:schemeClr>
                </a:solidFill>
                <a:latin typeface="微软雅黑" pitchFamily="34" charset="-122"/>
                <a:ea typeface="微软雅黑" pitchFamily="34" charset="-122"/>
              </a:rPr>
              <a:t>较高</a:t>
            </a:r>
            <a:r>
              <a:rPr lang="zh-CN" altLang="en-US" dirty="0">
                <a:latin typeface="微软雅黑" pitchFamily="34" charset="-122"/>
                <a:ea typeface="微软雅黑" pitchFamily="34" charset="-122"/>
              </a:rPr>
              <a:t>者；</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因</a:t>
            </a:r>
            <a:r>
              <a:rPr lang="zh-CN" altLang="en-US" dirty="0">
                <a:latin typeface="微软雅黑" pitchFamily="34" charset="-122"/>
                <a:ea typeface="微软雅黑" pitchFamily="34" charset="-122"/>
                <a:sym typeface="Arial" pitchFamily="34" charset="0"/>
              </a:rPr>
              <a:t>承包人原</a:t>
            </a:r>
            <a:r>
              <a:rPr lang="zh-CN" altLang="en-US" dirty="0">
                <a:latin typeface="微软雅黑" pitchFamily="34" charset="-122"/>
                <a:ea typeface="微软雅黑" pitchFamily="34" charset="-122"/>
              </a:rPr>
              <a:t>因导致工期延误的，计划进度日期后续工程的价格，应采用计划进度日期与实际进度日期两者的</a:t>
            </a:r>
            <a:r>
              <a:rPr lang="zh-CN" altLang="en-US" b="1" dirty="0">
                <a:solidFill>
                  <a:schemeClr val="accent6">
                    <a:lumMod val="75000"/>
                  </a:schemeClr>
                </a:solidFill>
                <a:latin typeface="微软雅黑" pitchFamily="34" charset="-122"/>
                <a:ea typeface="微软雅黑" pitchFamily="34" charset="-122"/>
              </a:rPr>
              <a:t>较低</a:t>
            </a:r>
            <a:r>
              <a:rPr lang="zh-CN" altLang="en-US" dirty="0">
                <a:latin typeface="微软雅黑" pitchFamily="34" charset="-122"/>
                <a:ea typeface="微软雅黑" pitchFamily="34" charset="-122"/>
              </a:rPr>
              <a:t>者。</a:t>
            </a:r>
          </a:p>
        </p:txBody>
      </p:sp>
    </p:spTree>
    <p:extLst>
      <p:ext uri="{BB962C8B-B14F-4D97-AF65-F5344CB8AC3E}">
        <p14:creationId xmlns:p14="http://schemas.microsoft.com/office/powerpoint/2010/main" val="100822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3"/>
          <p:cNvSpPr>
            <a:spLocks noChangeArrowheads="1"/>
          </p:cNvSpPr>
          <p:nvPr/>
        </p:nvSpPr>
        <p:spPr bwMode="auto">
          <a:xfrm>
            <a:off x="568562" y="1557118"/>
            <a:ext cx="90550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0000"/>
                </a:solidFill>
                <a:latin typeface="微软雅黑" pitchFamily="34" charset="-122"/>
                <a:ea typeface="微软雅黑" pitchFamily="34" charset="-122"/>
              </a:rPr>
              <a:t>（四）</a:t>
            </a:r>
            <a:r>
              <a:rPr lang="en-US" altLang="zh-CN" sz="2000" b="1" dirty="0">
                <a:solidFill>
                  <a:srgbClr val="000000"/>
                </a:solidFill>
                <a:latin typeface="微软雅黑" pitchFamily="34" charset="-122"/>
                <a:ea typeface="微软雅黑" pitchFamily="34" charset="-122"/>
              </a:rPr>
              <a:t>2013</a:t>
            </a:r>
            <a:r>
              <a:rPr lang="zh-CN" altLang="en-US" sz="2000" b="1" dirty="0">
                <a:solidFill>
                  <a:srgbClr val="000000"/>
                </a:solidFill>
                <a:latin typeface="微软雅黑" pitchFamily="34" charset="-122"/>
                <a:ea typeface="微软雅黑" pitchFamily="34" charset="-122"/>
              </a:rPr>
              <a:t>版</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建设工程施工合同（示范文本）</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中有关违约者不受益的条款</a:t>
            </a:r>
          </a:p>
        </p:txBody>
      </p:sp>
      <p:sp>
        <p:nvSpPr>
          <p:cNvPr id="19462" name="矩形 13"/>
          <p:cNvSpPr>
            <a:spLocks noChangeArrowheads="1"/>
          </p:cNvSpPr>
          <p:nvPr/>
        </p:nvSpPr>
        <p:spPr bwMode="auto">
          <a:xfrm>
            <a:off x="993395" y="2348880"/>
            <a:ext cx="10153128" cy="3413755"/>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700"/>
              </a:lnSpc>
            </a:pPr>
            <a:r>
              <a:rPr lang="en-US" altLang="zh-CN" dirty="0">
                <a:latin typeface="微软雅黑" pitchFamily="34" charset="-122"/>
                <a:ea typeface="微软雅黑" pitchFamily="34" charset="-122"/>
              </a:rPr>
              <a:t>2013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建设工程施工合同（示范文本）</a:t>
            </a:r>
            <a:r>
              <a:rPr lang="en-US" altLang="zh-CN" dirty="0" smtClean="0">
                <a:latin typeface="微软雅黑" pitchFamily="34" charset="-122"/>
                <a:ea typeface="微软雅黑" pitchFamily="34" charset="-122"/>
              </a:rPr>
              <a:t>》</a:t>
            </a:r>
          </a:p>
          <a:p>
            <a:pPr>
              <a:lnSpc>
                <a:spcPts val="3700"/>
              </a:lnSpc>
            </a:pPr>
            <a:endParaRPr lang="en-US" altLang="zh-CN" dirty="0">
              <a:latin typeface="微软雅黑" pitchFamily="34" charset="-122"/>
              <a:ea typeface="微软雅黑" pitchFamily="34" charset="-122"/>
            </a:endParaRPr>
          </a:p>
          <a:p>
            <a:pPr>
              <a:lnSpc>
                <a:spcPts val="3700"/>
              </a:lnSpc>
            </a:pP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11.1</a:t>
            </a:r>
            <a:r>
              <a:rPr lang="zh-CN" altLang="en-US" dirty="0" smtClean="0">
                <a:latin typeface="微软雅黑" pitchFamily="34" charset="-122"/>
                <a:ea typeface="微软雅黑" pitchFamily="34" charset="-122"/>
              </a:rPr>
              <a:t>条  第</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4</a:t>
            </a: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款</a:t>
            </a:r>
            <a:r>
              <a:rPr lang="zh-CN" altLang="en-US" dirty="0" smtClean="0">
                <a:latin typeface="微软雅黑" pitchFamily="34" charset="-122"/>
                <a:ea typeface="微软雅黑" pitchFamily="34" charset="-122"/>
              </a:rPr>
              <a:t>规定</a:t>
            </a:r>
            <a:r>
              <a:rPr lang="zh-CN" altLang="en-US" dirty="0">
                <a:latin typeface="微软雅黑" pitchFamily="34" charset="-122"/>
                <a:ea typeface="微软雅黑" pitchFamily="34" charset="-122"/>
                <a:sym typeface="Arial" pitchFamily="34" charset="0"/>
              </a:rPr>
              <a:t>：因承包人原因未按期竣工的，对合同约定的竣工日期后继续施工的工程，在使用价格调整公</a:t>
            </a:r>
            <a:r>
              <a:rPr lang="zh-CN" altLang="en-US" dirty="0">
                <a:latin typeface="微软雅黑" pitchFamily="34" charset="-122"/>
                <a:ea typeface="微软雅黑" pitchFamily="34" charset="-122"/>
              </a:rPr>
              <a:t>式时，应采用计划竣工日期与实际竣工日期的两个价格</a:t>
            </a:r>
            <a:r>
              <a:rPr lang="zh-CN" altLang="en-US" dirty="0">
                <a:latin typeface="微软雅黑" pitchFamily="34" charset="-122"/>
                <a:ea typeface="微软雅黑" pitchFamily="34" charset="-122"/>
                <a:sym typeface="Arial" pitchFamily="34" charset="0"/>
              </a:rPr>
              <a:t>指数中</a:t>
            </a:r>
            <a:r>
              <a:rPr lang="zh-CN" altLang="en-US" b="1" dirty="0">
                <a:solidFill>
                  <a:schemeClr val="accent6">
                    <a:lumMod val="75000"/>
                  </a:schemeClr>
                </a:solidFill>
                <a:latin typeface="微软雅黑" pitchFamily="34" charset="-122"/>
                <a:ea typeface="微软雅黑" pitchFamily="34" charset="-122"/>
                <a:sym typeface="Arial" pitchFamily="34" charset="0"/>
              </a:rPr>
              <a:t>较低的</a:t>
            </a:r>
            <a:r>
              <a:rPr lang="zh-CN" altLang="en-US" dirty="0">
                <a:latin typeface="微软雅黑" pitchFamily="34" charset="-122"/>
                <a:ea typeface="微软雅黑" pitchFamily="34" charset="-122"/>
                <a:sym typeface="Arial" pitchFamily="34" charset="0"/>
              </a:rPr>
              <a:t>一个作为现行价格指数</a:t>
            </a:r>
            <a:r>
              <a:rPr lang="zh-CN" altLang="en-US" dirty="0" smtClean="0">
                <a:latin typeface="微软雅黑" pitchFamily="34" charset="-122"/>
                <a:ea typeface="微软雅黑" pitchFamily="34" charset="-122"/>
                <a:sym typeface="Arial" pitchFamily="34" charset="0"/>
              </a:rPr>
              <a:t>。</a:t>
            </a:r>
            <a:endParaRPr lang="en-US" altLang="zh-CN" dirty="0" smtClean="0">
              <a:latin typeface="微软雅黑" pitchFamily="34" charset="-122"/>
              <a:ea typeface="微软雅黑" pitchFamily="34" charset="-122"/>
              <a:sym typeface="Arial" pitchFamily="34" charset="0"/>
            </a:endParaRPr>
          </a:p>
          <a:p>
            <a:pPr>
              <a:lnSpc>
                <a:spcPts val="3700"/>
              </a:lnSpc>
            </a:pPr>
            <a:r>
              <a:rPr lang="zh-CN" altLang="en-US" dirty="0" smtClean="0">
                <a:latin typeface="微软雅黑" pitchFamily="34" charset="-122"/>
                <a:ea typeface="微软雅黑" pitchFamily="34" charset="-122"/>
                <a:sym typeface="Arial" pitchFamily="34" charset="0"/>
              </a:rPr>
              <a:t>第</a:t>
            </a:r>
            <a:r>
              <a:rPr lang="en-US" altLang="zh-CN" dirty="0" smtClean="0">
                <a:latin typeface="微软雅黑" pitchFamily="34" charset="-122"/>
                <a:ea typeface="微软雅黑" pitchFamily="34" charset="-122"/>
                <a:sym typeface="Arial" pitchFamily="34" charset="0"/>
              </a:rPr>
              <a:t>11</a:t>
            </a:r>
            <a:r>
              <a:rPr lang="en-US" altLang="zh-CN" dirty="0">
                <a:latin typeface="微软雅黑" pitchFamily="34" charset="-122"/>
                <a:ea typeface="微软雅黑" pitchFamily="34" charset="-122"/>
                <a:sym typeface="Arial" pitchFamily="34" charset="0"/>
              </a:rPr>
              <a:t>.2</a:t>
            </a:r>
            <a:r>
              <a:rPr lang="zh-CN" altLang="en-US" dirty="0" smtClean="0">
                <a:latin typeface="微软雅黑" pitchFamily="34" charset="-122"/>
                <a:ea typeface="微软雅黑" pitchFamily="34" charset="-122"/>
                <a:sym typeface="Arial" pitchFamily="34" charset="0"/>
              </a:rPr>
              <a:t>条   规定</a:t>
            </a:r>
            <a:r>
              <a:rPr lang="zh-CN" altLang="en-US" dirty="0">
                <a:latin typeface="微软雅黑" pitchFamily="34" charset="-122"/>
                <a:ea typeface="微软雅黑" pitchFamily="34" charset="-122"/>
                <a:sym typeface="Arial" pitchFamily="34" charset="0"/>
              </a:rPr>
              <a:t>：因承包人原因造成工期延误，在工期延误期间出现法律变化的，由此增加的费用和（或</a:t>
            </a:r>
            <a:r>
              <a:rPr lang="zh-CN" altLang="en-US" dirty="0">
                <a:latin typeface="微软雅黑" pitchFamily="34" charset="-122"/>
                <a:ea typeface="微软雅黑" pitchFamily="34" charset="-122"/>
              </a:rPr>
              <a:t>）工期由</a:t>
            </a:r>
            <a:r>
              <a:rPr lang="zh-CN" altLang="en-US" b="1" dirty="0">
                <a:solidFill>
                  <a:schemeClr val="accent6">
                    <a:lumMod val="75000"/>
                  </a:schemeClr>
                </a:solidFill>
                <a:latin typeface="微软雅黑" pitchFamily="34" charset="-122"/>
                <a:ea typeface="微软雅黑" pitchFamily="34" charset="-122"/>
              </a:rPr>
              <a:t>承包人承担。</a:t>
            </a:r>
          </a:p>
        </p:txBody>
      </p:sp>
      <p:sp>
        <p:nvSpPr>
          <p:cNvPr id="7" name="文本框 18"/>
          <p:cNvSpPr txBox="1">
            <a:spLocks noChangeArrowheads="1"/>
          </p:cNvSpPr>
          <p:nvPr/>
        </p:nvSpPr>
        <p:spPr bwMode="auto">
          <a:xfrm>
            <a:off x="3701718" y="188640"/>
            <a:ext cx="4736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gn="ctr"/>
            <a:r>
              <a:rPr kumimoji="0" lang="zh-CN" altLang="en-US" sz="2800" b="1" dirty="0">
                <a:latin typeface="微软雅黑" pitchFamily="34" charset="-122"/>
                <a:ea typeface="微软雅黑" pitchFamily="34" charset="-122"/>
              </a:rPr>
              <a:t>五、违约者不受益原则</a:t>
            </a:r>
          </a:p>
        </p:txBody>
      </p:sp>
    </p:spTree>
    <p:extLst>
      <p:ext uri="{BB962C8B-B14F-4D97-AF65-F5344CB8AC3E}">
        <p14:creationId xmlns:p14="http://schemas.microsoft.com/office/powerpoint/2010/main" val="276289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1000"/>
                                        <p:tgtEl>
                                          <p:spTgt spid="19462"/>
                                        </p:tgtEl>
                                      </p:cBhvr>
                                    </p:animEffect>
                                    <p:anim calcmode="lin" valueType="num">
                                      <p:cBhvr>
                                        <p:cTn id="8" dur="1000" fill="hold"/>
                                        <p:tgtEl>
                                          <p:spTgt spid="19462"/>
                                        </p:tgtEl>
                                        <p:attrNameLst>
                                          <p:attrName>ppt_x</p:attrName>
                                        </p:attrNameLst>
                                      </p:cBhvr>
                                      <p:tavLst>
                                        <p:tav tm="0">
                                          <p:val>
                                            <p:strVal val="#ppt_x"/>
                                          </p:val>
                                        </p:tav>
                                        <p:tav tm="100000">
                                          <p:val>
                                            <p:strVal val="#ppt_x"/>
                                          </p:val>
                                        </p:tav>
                                      </p:tavLst>
                                    </p:anim>
                                    <p:anim calcmode="lin" valueType="num">
                                      <p:cBhvr>
                                        <p:cTn id="9"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ldLvl="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8"/>
          <p:cNvSpPr txBox="1">
            <a:spLocks noChangeArrowheads="1"/>
          </p:cNvSpPr>
          <p:nvPr/>
        </p:nvSpPr>
        <p:spPr bwMode="auto">
          <a:xfrm>
            <a:off x="3701718" y="188640"/>
            <a:ext cx="4736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gn="ctr"/>
            <a:r>
              <a:rPr kumimoji="0" lang="zh-CN" altLang="en-US" sz="2800" b="1" dirty="0">
                <a:latin typeface="微软雅黑" pitchFamily="34" charset="-122"/>
                <a:ea typeface="微软雅黑" pitchFamily="34" charset="-122"/>
              </a:rPr>
              <a:t>五、违约者不受益原则</a:t>
            </a:r>
          </a:p>
        </p:txBody>
      </p:sp>
      <p:sp>
        <p:nvSpPr>
          <p:cNvPr id="8" name="矩形 3"/>
          <p:cNvSpPr>
            <a:spLocks noChangeArrowheads="1"/>
          </p:cNvSpPr>
          <p:nvPr/>
        </p:nvSpPr>
        <p:spPr bwMode="auto">
          <a:xfrm>
            <a:off x="1697988" y="2420888"/>
            <a:ext cx="8743941" cy="2376264"/>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p>
            <a:pPr indent="457200">
              <a:lnSpc>
                <a:spcPts val="3900"/>
              </a:lnSpc>
            </a:pPr>
            <a:r>
              <a:rPr lang="zh-CN" altLang="en-US" dirty="0" smtClean="0">
                <a:solidFill>
                  <a:srgbClr val="000000"/>
                </a:solidFill>
                <a:latin typeface="微软雅黑" pitchFamily="34" charset="-122"/>
                <a:ea typeface="微软雅黑" pitchFamily="34" charset="-122"/>
              </a:rPr>
              <a:t>注意到上述相关</a:t>
            </a:r>
            <a:r>
              <a:rPr lang="zh-CN" altLang="en-US" dirty="0">
                <a:solidFill>
                  <a:srgbClr val="000000"/>
                </a:solidFill>
                <a:latin typeface="微软雅黑" pitchFamily="34" charset="-122"/>
                <a:ea typeface="微软雅黑" pitchFamily="34" charset="-122"/>
              </a:rPr>
              <a:t>条文，均</a:t>
            </a:r>
            <a:r>
              <a:rPr lang="zh-CN" altLang="en-US" dirty="0" smtClean="0">
                <a:solidFill>
                  <a:srgbClr val="000000"/>
                </a:solidFill>
                <a:latin typeface="微软雅黑" pitchFamily="34" charset="-122"/>
                <a:ea typeface="微软雅黑" pitchFamily="34" charset="-122"/>
              </a:rPr>
              <a:t>涉的关键词为“逾期交付”、“承包人原因导致工期</a:t>
            </a:r>
            <a:r>
              <a:rPr lang="zh-CN" altLang="en-US" dirty="0">
                <a:solidFill>
                  <a:srgbClr val="000000"/>
                </a:solidFill>
                <a:latin typeface="微软雅黑" pitchFamily="34" charset="-122"/>
                <a:ea typeface="微软雅黑" pitchFamily="34" charset="-122"/>
              </a:rPr>
              <a:t>延误”、 </a:t>
            </a:r>
            <a:r>
              <a:rPr lang="zh-CN" altLang="en-US" dirty="0" smtClean="0">
                <a:solidFill>
                  <a:srgbClr val="000000"/>
                </a:solidFill>
                <a:latin typeface="微软雅黑" pitchFamily="34" charset="-122"/>
                <a:ea typeface="微软雅黑" pitchFamily="34" charset="-122"/>
              </a:rPr>
              <a:t>“非承包人</a:t>
            </a:r>
            <a:r>
              <a:rPr lang="zh-CN" altLang="en-US" dirty="0">
                <a:solidFill>
                  <a:srgbClr val="000000"/>
                </a:solidFill>
                <a:latin typeface="微软雅黑" pitchFamily="34" charset="-122"/>
                <a:ea typeface="微软雅黑" pitchFamily="34" charset="-122"/>
              </a:rPr>
              <a:t>原因导致工期延误</a:t>
            </a:r>
            <a:r>
              <a:rPr lang="zh-CN" altLang="en-US" dirty="0" smtClean="0">
                <a:solidFill>
                  <a:srgbClr val="000000"/>
                </a:solidFill>
                <a:latin typeface="微软雅黑" pitchFamily="34" charset="-122"/>
                <a:ea typeface="微软雅黑" pitchFamily="34" charset="-122"/>
              </a:rPr>
              <a:t>”、“工期变化”</a:t>
            </a:r>
            <a:r>
              <a:rPr lang="zh-CN" altLang="en-US" dirty="0">
                <a:solidFill>
                  <a:srgbClr val="000000"/>
                </a:solidFill>
                <a:latin typeface="微软雅黑" pitchFamily="34" charset="-122"/>
                <a:ea typeface="微软雅黑" pitchFamily="34" charset="-122"/>
              </a:rPr>
              <a:t>或者</a:t>
            </a:r>
            <a:r>
              <a:rPr lang="zh-CN" altLang="en-US" dirty="0" smtClean="0">
                <a:solidFill>
                  <a:srgbClr val="000000"/>
                </a:solidFill>
                <a:latin typeface="微软雅黑" pitchFamily="34" charset="-122"/>
                <a:ea typeface="微软雅黑" pitchFamily="34" charset="-122"/>
              </a:rPr>
              <a:t>“市场价格波动”。</a:t>
            </a:r>
            <a:endParaRPr lang="en-US" altLang="zh-CN" dirty="0" smtClean="0">
              <a:solidFill>
                <a:srgbClr val="000000"/>
              </a:solidFill>
              <a:latin typeface="微软雅黑" pitchFamily="34" charset="-122"/>
              <a:ea typeface="微软雅黑" pitchFamily="34" charset="-122"/>
            </a:endParaRPr>
          </a:p>
          <a:p>
            <a:pPr indent="457200">
              <a:lnSpc>
                <a:spcPts val="3900"/>
              </a:lnSpc>
            </a:pPr>
            <a:r>
              <a:rPr lang="zh-CN" altLang="en-US" dirty="0" smtClean="0">
                <a:solidFill>
                  <a:srgbClr val="000000"/>
                </a:solidFill>
                <a:latin typeface="微软雅黑" pitchFamily="34" charset="-122"/>
                <a:ea typeface="微软雅黑" pitchFamily="34" charset="-122"/>
              </a:rPr>
              <a:t>在我国现阶段的工程实践中，</a:t>
            </a:r>
            <a:r>
              <a:rPr lang="zh-CN" altLang="en-US" b="1" dirty="0" smtClean="0">
                <a:solidFill>
                  <a:schemeClr val="accent6">
                    <a:lumMod val="75000"/>
                  </a:schemeClr>
                </a:solidFill>
                <a:latin typeface="微软雅黑" pitchFamily="34" charset="-122"/>
                <a:ea typeface="微软雅黑" pitchFamily="34" charset="-122"/>
              </a:rPr>
              <a:t>“违约者不受益原则”主要适用于由于业主原因造成工期调整期间的物价变化</a:t>
            </a:r>
            <a:r>
              <a:rPr lang="zh-CN" altLang="en-US" dirty="0" smtClean="0">
                <a:solidFill>
                  <a:schemeClr val="accent6">
                    <a:lumMod val="75000"/>
                  </a:schemeClr>
                </a:solidFill>
                <a:latin typeface="微软雅黑" pitchFamily="34" charset="-122"/>
                <a:ea typeface="微软雅黑" pitchFamily="34" charset="-122"/>
              </a:rPr>
              <a:t>。</a:t>
            </a:r>
            <a:endParaRPr lang="zh-CN" altLang="en-US" dirty="0">
              <a:solidFill>
                <a:schemeClr val="accent6">
                  <a:lumMod val="75000"/>
                </a:schemeClr>
              </a:solidFill>
              <a:latin typeface="微软雅黑" pitchFamily="34" charset="-122"/>
              <a:ea typeface="微软雅黑" pitchFamily="34" charset="-122"/>
            </a:endParaRPr>
          </a:p>
        </p:txBody>
      </p:sp>
      <p:sp>
        <p:nvSpPr>
          <p:cNvPr id="11" name="矩形 5"/>
          <p:cNvSpPr>
            <a:spLocks noChangeArrowheads="1"/>
          </p:cNvSpPr>
          <p:nvPr/>
        </p:nvSpPr>
        <p:spPr bwMode="auto">
          <a:xfrm>
            <a:off x="575229" y="1340768"/>
            <a:ext cx="8976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itchFamily="34" charset="-122"/>
                <a:ea typeface="微软雅黑" pitchFamily="34" charset="-122"/>
                <a:sym typeface="Arial" pitchFamily="34" charset="0"/>
              </a:rPr>
              <a:t>（五）违约者</a:t>
            </a:r>
            <a:r>
              <a:rPr lang="zh-CN" altLang="en-US" sz="2000" b="1" dirty="0">
                <a:latin typeface="微软雅黑" pitchFamily="34" charset="-122"/>
                <a:ea typeface="微软雅黑" pitchFamily="34" charset="-122"/>
                <a:sym typeface="Arial" pitchFamily="34" charset="0"/>
              </a:rPr>
              <a:t>不</a:t>
            </a:r>
            <a:r>
              <a:rPr lang="zh-CN" altLang="en-US" sz="2000" b="1" dirty="0" smtClean="0">
                <a:latin typeface="微软雅黑" pitchFamily="34" charset="-122"/>
                <a:ea typeface="微软雅黑" pitchFamily="34" charset="-122"/>
                <a:sym typeface="Arial" pitchFamily="34" charset="0"/>
              </a:rPr>
              <a:t>受益原则适用于发包人造成工期延误过程中的物价波动</a:t>
            </a:r>
            <a:endParaRPr lang="zh-CN" altLang="en-US" sz="2000" b="1" dirty="0">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210550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7444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矩形 4"/>
          <p:cNvSpPr>
            <a:spLocks noChangeArrowheads="1"/>
          </p:cNvSpPr>
          <p:nvPr/>
        </p:nvSpPr>
        <p:spPr bwMode="auto">
          <a:xfrm>
            <a:off x="1702718" y="1844824"/>
            <a:ext cx="7128792" cy="53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400" b="1" dirty="0">
                <a:solidFill>
                  <a:schemeClr val="bg1"/>
                </a:solidFill>
                <a:latin typeface="微软雅黑" panose="020B0503020204020204" pitchFamily="34" charset="-122"/>
                <a:ea typeface="微软雅黑" panose="020B0503020204020204" pitchFamily="34" charset="-122"/>
              </a:rPr>
              <a:t>六</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基于法规适用条件下的对号入座原则</a:t>
            </a:r>
          </a:p>
        </p:txBody>
      </p:sp>
      <p:sp>
        <p:nvSpPr>
          <p:cNvPr id="14" name="矩形 4"/>
          <p:cNvSpPr>
            <a:spLocks noChangeArrowheads="1"/>
          </p:cNvSpPr>
          <p:nvPr/>
        </p:nvSpPr>
        <p:spPr bwMode="auto">
          <a:xfrm>
            <a:off x="2206811" y="2996952"/>
            <a:ext cx="849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（二）</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zh-CN" b="1" dirty="0" smtClean="0">
                <a:solidFill>
                  <a:schemeClr val="bg1"/>
                </a:solidFill>
                <a:latin typeface="微软雅黑" panose="020B0503020204020204" pitchFamily="34" charset="-122"/>
                <a:ea typeface="微软雅黑" panose="020B0503020204020204" pitchFamily="34" charset="-122"/>
              </a:rPr>
              <a:t>招标</a:t>
            </a:r>
            <a:r>
              <a:rPr lang="zh-CN" altLang="zh-CN" b="1" dirty="0">
                <a:solidFill>
                  <a:schemeClr val="bg1"/>
                </a:solidFill>
                <a:latin typeface="微软雅黑" panose="020B0503020204020204" pitchFamily="34" charset="-122"/>
                <a:ea typeface="微软雅黑" panose="020B0503020204020204" pitchFamily="34" charset="-122"/>
              </a:rPr>
              <a:t>投标法</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及</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招标投标法实施条例</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中</a:t>
            </a:r>
            <a:r>
              <a:rPr lang="zh-CN" altLang="en-US" b="1" dirty="0">
                <a:solidFill>
                  <a:schemeClr val="bg1"/>
                </a:solidFill>
                <a:latin typeface="微软雅黑" panose="020B0503020204020204" pitchFamily="34" charset="-122"/>
                <a:ea typeface="微软雅黑" panose="020B0503020204020204" pitchFamily="34" charset="-122"/>
              </a:rPr>
              <a:t>的条文支持</a:t>
            </a:r>
          </a:p>
        </p:txBody>
      </p:sp>
      <p:sp>
        <p:nvSpPr>
          <p:cNvPr id="11" name="矩形 4"/>
          <p:cNvSpPr>
            <a:spLocks noChangeArrowheads="1"/>
          </p:cNvSpPr>
          <p:nvPr/>
        </p:nvSpPr>
        <p:spPr bwMode="auto">
          <a:xfrm>
            <a:off x="2206775" y="2492896"/>
            <a:ext cx="3241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一</a:t>
            </a:r>
            <a:r>
              <a:rPr lang="zh-CN" altLang="en-US" b="1" dirty="0" smtClean="0">
                <a:solidFill>
                  <a:schemeClr val="bg1"/>
                </a:solidFill>
                <a:latin typeface="微软雅黑" panose="020B0503020204020204" pitchFamily="34" charset="-122"/>
                <a:ea typeface="微软雅黑" panose="020B0503020204020204" pitchFamily="34" charset="-122"/>
              </a:rPr>
              <a:t>） 对号入座原则解析</a:t>
            </a:r>
            <a:r>
              <a:rPr lang="en-US" altLang="zh-CN" b="1" dirty="0" smtClean="0">
                <a:solidFill>
                  <a:schemeClr val="bg1"/>
                </a:solidFill>
                <a:latin typeface="微软雅黑" pitchFamily="34" charset="-122"/>
                <a:ea typeface="微软雅黑" pitchFamily="34" charset="-122"/>
              </a:rPr>
              <a:t>        </a:t>
            </a:r>
            <a:endParaRPr lang="zh-CN" altLang="en-US" b="1" dirty="0">
              <a:solidFill>
                <a:schemeClr val="bg1"/>
              </a:solidFill>
              <a:latin typeface="微软雅黑" pitchFamily="34" charset="-122"/>
              <a:ea typeface="微软雅黑" pitchFamily="34" charset="-122"/>
            </a:endParaRPr>
          </a:p>
        </p:txBody>
      </p:sp>
      <p:sp>
        <p:nvSpPr>
          <p:cNvPr id="12" name="矩形 4"/>
          <p:cNvSpPr>
            <a:spLocks noChangeArrowheads="1"/>
          </p:cNvSpPr>
          <p:nvPr/>
        </p:nvSpPr>
        <p:spPr bwMode="auto">
          <a:xfrm>
            <a:off x="2206811" y="3501008"/>
            <a:ext cx="849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（三） 招投标类法律、规章中体现“对号入座原则”</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2206774" y="3995772"/>
            <a:ext cx="849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四</a:t>
            </a:r>
            <a:r>
              <a:rPr lang="zh-CN" altLang="en-US" b="1" dirty="0" smtClean="0">
                <a:solidFill>
                  <a:schemeClr val="bg1"/>
                </a:solidFill>
                <a:latin typeface="微软雅黑" panose="020B0503020204020204" pitchFamily="34" charset="-122"/>
                <a:ea typeface="微软雅黑" panose="020B0503020204020204" pitchFamily="34" charset="-122"/>
              </a:rPr>
              <a:t>） 基于清单计价模式的“对号入座原则”应用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2206774" y="4499828"/>
            <a:ext cx="70983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（五） 对号入座原则为工程争议提供快速解决路径</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770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4" grpId="0"/>
      <p:bldP spid="11" grpId="0"/>
      <p:bldP spid="12"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511030" y="169476"/>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r>
              <a:rPr lang="zh-CN" altLang="en-US" sz="2800" b="1" dirty="0" smtClean="0">
                <a:solidFill>
                  <a:schemeClr val="bg1"/>
                </a:solidFill>
                <a:latin typeface="微软雅黑" panose="020B0503020204020204" pitchFamily="34" charset="-122"/>
                <a:ea typeface="微软雅黑" panose="020B0503020204020204" pitchFamily="34" charset="-122"/>
              </a:rPr>
              <a:t>、对号入座原则</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74726" y="2324563"/>
            <a:ext cx="8712968" cy="2272417"/>
          </a:xfrm>
          <a:prstGeom prst="rect">
            <a:avLst/>
          </a:prstGeom>
        </p:spPr>
        <p:txBody>
          <a:bodyPr wrap="square">
            <a:spAutoFit/>
          </a:bodyPr>
          <a:lstStyle/>
          <a:p>
            <a:pPr indent="457200">
              <a:lnSpc>
                <a:spcPts val="34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对号入座，英文翻译为</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Accordingly</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，意即“有依据的、相符合的、相适应的”。</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indent="457200">
              <a:lnSpc>
                <a:spcPts val="34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工程价款管理中的“对号入座</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原则，意在解释部分工程纠纷依据不明或依据混用的问题。</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indent="457200">
              <a:lnSpc>
                <a:spcPts val="34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根据</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“对号入座</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原则，工程中的计量、计价、支付与赔偿等诸多依据，应当在相关法律法规的框架下，</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从一而终地</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按照合同或相关协议中的规定执行。</a:t>
            </a:r>
            <a:endParaRPr lang="zh-CN" altLang="en-US" dirty="0">
              <a:solidFill>
                <a:schemeClr val="tx1">
                  <a:lumMod val="95000"/>
                  <a:lumOff val="5000"/>
                </a:schemeClr>
              </a:solidFill>
            </a:endParaRPr>
          </a:p>
        </p:txBody>
      </p:sp>
      <p:sp>
        <p:nvSpPr>
          <p:cNvPr id="7" name="矩形 4"/>
          <p:cNvSpPr>
            <a:spLocks noChangeArrowheads="1"/>
          </p:cNvSpPr>
          <p:nvPr/>
        </p:nvSpPr>
        <p:spPr bwMode="auto">
          <a:xfrm>
            <a:off x="1269970" y="1412776"/>
            <a:ext cx="5113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一</a:t>
            </a:r>
            <a:r>
              <a:rPr lang="zh-CN" altLang="en-US" sz="2000" b="1" dirty="0" smtClean="0">
                <a:latin typeface="微软雅黑" panose="020B0503020204020204" pitchFamily="34" charset="-122"/>
                <a:ea typeface="微软雅黑" panose="020B0503020204020204" pitchFamily="34" charset="-122"/>
              </a:rPr>
              <a:t>）“对号入座原则”解析</a:t>
            </a:r>
            <a:r>
              <a:rPr lang="en-US" altLang="zh-CN" sz="2000" b="1" dirty="0" smtClean="0">
                <a:latin typeface="微软雅黑" pitchFamily="34" charset="-122"/>
                <a:ea typeface="微软雅黑" pitchFamily="34" charset="-122"/>
              </a:rPr>
              <a:t>        </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39838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511030" y="169476"/>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r>
              <a:rPr lang="zh-CN" altLang="en-US" sz="2800" b="1" dirty="0" smtClean="0">
                <a:solidFill>
                  <a:schemeClr val="bg1"/>
                </a:solidFill>
                <a:latin typeface="微软雅黑" panose="020B0503020204020204" pitchFamily="34" charset="-122"/>
                <a:ea typeface="微软雅黑" panose="020B0503020204020204" pitchFamily="34" charset="-122"/>
              </a:rPr>
              <a:t>、对号入座原则</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矩形 4"/>
          <p:cNvSpPr>
            <a:spLocks noChangeArrowheads="1"/>
          </p:cNvSpPr>
          <p:nvPr/>
        </p:nvSpPr>
        <p:spPr bwMode="auto">
          <a:xfrm>
            <a:off x="1121445" y="1268760"/>
            <a:ext cx="84969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（二）</a:t>
            </a:r>
            <a:r>
              <a:rPr lang="en-US" altLang="zh-CN" sz="2000" b="1" dirty="0" smtClean="0">
                <a:latin typeface="微软雅黑" panose="020B0503020204020204" pitchFamily="34" charset="-122"/>
                <a:ea typeface="微软雅黑" panose="020B0503020204020204" pitchFamily="34" charset="-122"/>
              </a:rPr>
              <a:t>《</a:t>
            </a:r>
            <a:r>
              <a:rPr lang="zh-CN" altLang="zh-CN" sz="2000" b="1" dirty="0" smtClean="0">
                <a:latin typeface="微软雅黑" panose="020B0503020204020204" pitchFamily="34" charset="-122"/>
                <a:ea typeface="微软雅黑" panose="020B0503020204020204" pitchFamily="34" charset="-122"/>
              </a:rPr>
              <a:t>招标</a:t>
            </a:r>
            <a:r>
              <a:rPr lang="zh-CN" altLang="zh-CN" sz="2000" b="1" dirty="0">
                <a:latin typeface="微软雅黑" panose="020B0503020204020204" pitchFamily="34" charset="-122"/>
                <a:ea typeface="微软雅黑" panose="020B0503020204020204" pitchFamily="34" charset="-122"/>
              </a:rPr>
              <a:t>投标法</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及</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招标投标</a:t>
            </a:r>
            <a:r>
              <a:rPr lang="zh-CN" altLang="zh-CN" sz="2000" b="1" dirty="0" smtClean="0">
                <a:latin typeface="微软雅黑" panose="020B0503020204020204" pitchFamily="34" charset="-122"/>
                <a:ea typeface="微软雅黑" panose="020B0503020204020204" pitchFamily="34" charset="-122"/>
              </a:rPr>
              <a:t>法</a:t>
            </a:r>
            <a:r>
              <a:rPr lang="zh-CN" altLang="en-US" sz="2000" b="1" dirty="0" smtClean="0">
                <a:latin typeface="微软雅黑" panose="020B0503020204020204" pitchFamily="34" charset="-122"/>
                <a:ea typeface="微软雅黑" panose="020B0503020204020204" pitchFamily="34" charset="-122"/>
              </a:rPr>
              <a:t>实施条例</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中</a:t>
            </a:r>
            <a:r>
              <a:rPr lang="zh-CN" altLang="en-US" sz="2000" b="1" dirty="0">
                <a:latin typeface="微软雅黑" panose="020B0503020204020204" pitchFamily="34" charset="-122"/>
                <a:ea typeface="微软雅黑" panose="020B0503020204020204" pitchFamily="34" charset="-122"/>
              </a:rPr>
              <a:t>的条文支持</a:t>
            </a:r>
          </a:p>
        </p:txBody>
      </p:sp>
      <p:sp>
        <p:nvSpPr>
          <p:cNvPr id="2" name="矩形 1"/>
          <p:cNvSpPr/>
          <p:nvPr/>
        </p:nvSpPr>
        <p:spPr>
          <a:xfrm>
            <a:off x="838622" y="1844824"/>
            <a:ext cx="11089232" cy="1656184"/>
          </a:xfrm>
          <a:prstGeom prst="rect">
            <a:avLst/>
          </a:prstGeom>
          <a:ln w="38100">
            <a:solidFill>
              <a:schemeClr val="bg1">
                <a:lumMod val="50000"/>
              </a:schemeClr>
            </a:solidFill>
          </a:ln>
        </p:spPr>
        <p:txBody>
          <a:bodyPr wrap="square" anchor="ctr">
            <a:noAutofit/>
          </a:bodyPr>
          <a:lstStyle/>
          <a:p>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招标投标法</a:t>
            </a:r>
            <a:r>
              <a:rPr lang="en-US"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第二</a:t>
            </a:r>
            <a:r>
              <a:rPr lang="zh-CN" altLang="zh-CN" dirty="0">
                <a:latin typeface="微软雅黑" panose="020B0503020204020204" pitchFamily="34" charset="-122"/>
                <a:ea typeface="微软雅黑" panose="020B0503020204020204" pitchFamily="34" charset="-122"/>
              </a:rPr>
              <a:t>条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在中华民</a:t>
            </a:r>
            <a:r>
              <a:rPr lang="zh-CN" altLang="zh-CN" dirty="0">
                <a:latin typeface="微软雅黑" panose="020B0503020204020204" pitchFamily="34" charset="-122"/>
                <a:ea typeface="微软雅黑" panose="020B0503020204020204" pitchFamily="34" charset="-122"/>
              </a:rPr>
              <a:t>人</a:t>
            </a:r>
            <a:r>
              <a:rPr lang="zh-CN" altLang="zh-CN" dirty="0" smtClean="0">
                <a:latin typeface="微软雅黑" panose="020B0503020204020204" pitchFamily="34" charset="-122"/>
                <a:ea typeface="微软雅黑" panose="020B0503020204020204" pitchFamily="34" charset="-122"/>
              </a:rPr>
              <a:t>共和</a:t>
            </a:r>
            <a:r>
              <a:rPr lang="zh-CN" altLang="zh-CN" dirty="0">
                <a:latin typeface="微软雅黑" panose="020B0503020204020204" pitchFamily="34" charset="-122"/>
                <a:ea typeface="微软雅黑" panose="020B0503020204020204" pitchFamily="34" charset="-122"/>
              </a:rPr>
              <a:t>国境内进行招标投标活动，适用本法</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招标投标法</a:t>
            </a:r>
            <a:r>
              <a:rPr lang="zh-CN" altLang="en-US" dirty="0">
                <a:latin typeface="微软雅黑" panose="020B0503020204020204" pitchFamily="34" charset="-122"/>
                <a:ea typeface="微软雅黑" panose="020B0503020204020204" pitchFamily="34" charset="-122"/>
              </a:rPr>
              <a:t>实施条例</a:t>
            </a:r>
            <a:r>
              <a:rPr lang="en-US" altLang="zh-CN" dirty="0">
                <a:latin typeface="微软雅黑" panose="020B0503020204020204" pitchFamily="34" charset="-122"/>
                <a:ea typeface="微软雅黑" panose="020B0503020204020204" pitchFamily="34" charset="-122"/>
              </a:rPr>
              <a:t>》</a:t>
            </a:r>
          </a:p>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第二条</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招标</a:t>
            </a:r>
            <a:r>
              <a:rPr lang="zh-CN" altLang="zh-CN" dirty="0">
                <a:latin typeface="微软雅黑" panose="020B0503020204020204" pitchFamily="34" charset="-122"/>
                <a:ea typeface="微软雅黑" panose="020B0503020204020204" pitchFamily="34" charset="-122"/>
              </a:rPr>
              <a:t>投标法第二条所称的招标投标活动，是指采用招标方式采购工程、货物和服务的活动。</a:t>
            </a:r>
          </a:p>
        </p:txBody>
      </p:sp>
      <p:sp>
        <p:nvSpPr>
          <p:cNvPr id="4" name="矩形 3"/>
          <p:cNvSpPr/>
          <p:nvPr/>
        </p:nvSpPr>
        <p:spPr>
          <a:xfrm>
            <a:off x="766614" y="3801814"/>
            <a:ext cx="10801200" cy="923330"/>
          </a:xfrm>
          <a:prstGeom prst="rect">
            <a:avLst/>
          </a:prstGeom>
        </p:spPr>
        <p:txBody>
          <a:bodyPr wrap="square">
            <a:spAutoFit/>
          </a:bodyPr>
          <a:lstStyle/>
          <a:p>
            <a:pPr indent="457200"/>
            <a:r>
              <a:rPr lang="en-US" altLang="zh-CN" dirty="0">
                <a:latin typeface="微软雅黑" panose="020B0503020204020204" pitchFamily="34" charset="-122"/>
                <a:ea typeface="微软雅黑" panose="020B0503020204020204" pitchFamily="34" charset="-122"/>
              </a:rPr>
              <a:t>2014</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zh-CN" dirty="0">
                <a:latin typeface="微软雅黑" panose="020B0503020204020204" pitchFamily="34" charset="-122"/>
                <a:ea typeface="微软雅黑" panose="020B0503020204020204" pitchFamily="34" charset="-122"/>
              </a:rPr>
              <a:t>日，在天津举行的第八届夏季达沃斯论坛开幕式上，中共中央政治局常委、国务院总理李克强在致辞中指出：“要给</a:t>
            </a:r>
            <a:r>
              <a:rPr lang="zh-CN" altLang="zh-CN" dirty="0" smtClean="0">
                <a:latin typeface="微软雅黑" panose="020B0503020204020204" pitchFamily="34" charset="-122"/>
                <a:ea typeface="微软雅黑" panose="020B0503020204020204" pitchFamily="34" charset="-122"/>
              </a:rPr>
              <a:t>出</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负面清单</a:t>
            </a:r>
            <a:r>
              <a:rPr lang="zh-CN" altLang="en-US"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企业不能干什么，</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‘法无禁止皆可为’，</a:t>
            </a:r>
            <a:r>
              <a:rPr lang="zh-CN" altLang="zh-CN" dirty="0">
                <a:latin typeface="微软雅黑" panose="020B0503020204020204" pitchFamily="34" charset="-122"/>
                <a:ea typeface="微软雅黑" panose="020B0503020204020204" pitchFamily="34" charset="-122"/>
              </a:rPr>
              <a:t>这样才能形成公开透明、预期稳定的制度安排，促进企业活力充分迸发。”</a:t>
            </a:r>
          </a:p>
        </p:txBody>
      </p:sp>
      <p:sp>
        <p:nvSpPr>
          <p:cNvPr id="9" name="矩形 8"/>
          <p:cNvSpPr/>
          <p:nvPr/>
        </p:nvSpPr>
        <p:spPr>
          <a:xfrm>
            <a:off x="730610" y="4948231"/>
            <a:ext cx="10801200" cy="641009"/>
          </a:xfrm>
          <a:prstGeom prst="rect">
            <a:avLst/>
          </a:prstGeom>
          <a:noFill/>
        </p:spPr>
        <p:txBody>
          <a:bodyPr wrap="square">
            <a:spAutoFit/>
          </a:bodyPr>
          <a:lstStyle/>
          <a:p>
            <a:pPr indent="432000">
              <a:lnSpc>
                <a:spcPts val="2160"/>
              </a:lnSpc>
            </a:pP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招标投标法</a:t>
            </a:r>
            <a:r>
              <a:rPr lang="zh-CN" altLang="en-US" dirty="0" smtClean="0">
                <a:latin typeface="微软雅黑" panose="020B0503020204020204" pitchFamily="34" charset="-122"/>
                <a:ea typeface="微软雅黑" panose="020B0503020204020204" pitchFamily="34" charset="-122"/>
              </a:rPr>
              <a:t>实施条例</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第七条</a:t>
            </a:r>
            <a:r>
              <a:rPr lang="zh-CN" altLang="en-US" dirty="0">
                <a:latin typeface="微软雅黑" panose="020B0503020204020204" pitchFamily="34" charset="-122"/>
                <a:ea typeface="微软雅黑" panose="020B0503020204020204" pitchFamily="34" charset="-122"/>
              </a:rPr>
              <a:t>表示</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依法</a:t>
            </a:r>
            <a:r>
              <a:rPr lang="zh-CN" altLang="zh-CN" dirty="0">
                <a:latin typeface="微软雅黑" panose="020B0503020204020204" pitchFamily="34" charset="-122"/>
                <a:ea typeface="微软雅黑" panose="020B0503020204020204" pitchFamily="34" charset="-122"/>
              </a:rPr>
              <a:t>必须</a:t>
            </a:r>
            <a:r>
              <a:rPr lang="zh-CN" altLang="zh-CN" dirty="0" smtClean="0">
                <a:latin typeface="微软雅黑" panose="020B0503020204020204" pitchFamily="34" charset="-122"/>
                <a:ea typeface="微软雅黑" panose="020B0503020204020204" pitchFamily="34" charset="-122"/>
              </a:rPr>
              <a:t>招标</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项目有</a:t>
            </a:r>
            <a:r>
              <a:rPr lang="zh-CN" altLang="en-US" dirty="0" smtClean="0">
                <a:latin typeface="微软雅黑" panose="020B0503020204020204" pitchFamily="34" charset="-122"/>
                <a:ea typeface="微软雅黑" panose="020B0503020204020204" pitchFamily="34" charset="-122"/>
              </a:rPr>
              <a:t>其所述</a:t>
            </a:r>
            <a:r>
              <a:rPr lang="en-US" altLang="zh-CN" dirty="0" smtClean="0">
                <a:latin typeface="微软雅黑" panose="020B0503020204020204" pitchFamily="34" charset="-122"/>
                <a:ea typeface="微软雅黑" panose="020B0503020204020204" pitchFamily="34" charset="-122"/>
              </a:rPr>
              <a:t>9</a:t>
            </a:r>
            <a:r>
              <a:rPr lang="zh-CN" altLang="en-US" dirty="0" smtClean="0">
                <a:latin typeface="微软雅黑" panose="020B0503020204020204" pitchFamily="34" charset="-122"/>
                <a:ea typeface="微软雅黑" panose="020B0503020204020204" pitchFamily="34" charset="-122"/>
              </a:rPr>
              <a:t>类</a:t>
            </a:r>
            <a:r>
              <a:rPr lang="zh-CN" altLang="zh-CN" dirty="0" smtClean="0">
                <a:latin typeface="微软雅黑" panose="020B0503020204020204" pitchFamily="34" charset="-122"/>
                <a:ea typeface="微软雅黑" panose="020B0503020204020204" pitchFamily="34" charset="-122"/>
              </a:rPr>
              <a:t>情形之一</a:t>
            </a:r>
            <a:r>
              <a:rPr lang="zh-CN" altLang="zh-CN" dirty="0">
                <a:latin typeface="微软雅黑" panose="020B0503020204020204" pitchFamily="34" charset="-122"/>
                <a:ea typeface="微软雅黑" panose="020B0503020204020204" pitchFamily="34" charset="-122"/>
              </a:rPr>
              <a:t>的，可以不进行</a:t>
            </a:r>
            <a:r>
              <a:rPr lang="zh-CN" altLang="zh-CN" dirty="0" smtClean="0">
                <a:latin typeface="微软雅黑" panose="020B0503020204020204" pitchFamily="34" charset="-122"/>
                <a:ea typeface="微软雅黑" panose="020B0503020204020204" pitchFamily="34" charset="-122"/>
              </a:rPr>
              <a:t>招标</a:t>
            </a:r>
            <a:r>
              <a:rPr lang="zh-CN" altLang="en-US" dirty="0" smtClean="0">
                <a:latin typeface="微软雅黑" panose="020B0503020204020204" pitchFamily="34" charset="-122"/>
                <a:ea typeface="微软雅黑" panose="020B0503020204020204" pitchFamily="34" charset="-122"/>
              </a:rPr>
              <a:t>。同时，本着</a:t>
            </a:r>
            <a:r>
              <a:rPr lang="zh-CN" altLang="zh-CN" dirty="0" smtClean="0">
                <a:latin typeface="微软雅黑" panose="020B0503020204020204" pitchFamily="34" charset="-122"/>
                <a:ea typeface="微软雅黑" panose="020B0503020204020204" pitchFamily="34" charset="-122"/>
              </a:rPr>
              <a:t>‘法无禁止皆可为’</a:t>
            </a:r>
            <a:r>
              <a:rPr lang="zh-CN" altLang="en-US" dirty="0" smtClean="0">
                <a:latin typeface="微软雅黑" panose="020B0503020204020204" pitchFamily="34" charset="-122"/>
                <a:ea typeface="微软雅黑" panose="020B0503020204020204" pitchFamily="34" charset="-122"/>
              </a:rPr>
              <a:t>的原则，不符合必须招标条件的项目，可以不进行招标。</a:t>
            </a:r>
            <a:endParaRPr lang="zh-CN"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881018" y="5652730"/>
            <a:ext cx="10801200" cy="656590"/>
          </a:xfrm>
          <a:prstGeom prst="rect">
            <a:avLst/>
          </a:prstGeom>
          <a:noFill/>
        </p:spPr>
        <p:txBody>
          <a:bodyPr wrap="square">
            <a:spAutoFit/>
          </a:bodyPr>
          <a:lstStyle/>
          <a:p>
            <a:pPr indent="432000">
              <a:lnSpc>
                <a:spcPts val="2160"/>
              </a:lnSpc>
            </a:pPr>
            <a:r>
              <a:rPr lang="zh-CN" altLang="en-US" dirty="0" smtClean="0">
                <a:latin typeface="微软雅黑" panose="020B0503020204020204" pitchFamily="34" charset="-122"/>
                <a:ea typeface="微软雅黑" panose="020B0503020204020204" pitchFamily="34" charset="-122"/>
              </a:rPr>
              <a:t>但是，以上可以不进行招标的项目，如果选择使用招标的方式，则根据</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第二条的规定，必须适用</a:t>
            </a:r>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，此即</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“对号入座原则”。</a:t>
            </a:r>
            <a:endParaRPr lang="zh-CN"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919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511030" y="169476"/>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r>
              <a:rPr lang="zh-CN" altLang="en-US" sz="2800" b="1" dirty="0" smtClean="0">
                <a:solidFill>
                  <a:schemeClr val="bg1"/>
                </a:solidFill>
                <a:latin typeface="微软雅黑" panose="020B0503020204020204" pitchFamily="34" charset="-122"/>
                <a:ea typeface="微软雅黑" panose="020B0503020204020204" pitchFamily="34" charset="-122"/>
              </a:rPr>
              <a:t>、对号入座原则</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38622" y="1844823"/>
            <a:ext cx="11089232" cy="3672409"/>
          </a:xfrm>
          <a:prstGeom prst="rect">
            <a:avLst/>
          </a:prstGeom>
          <a:ln w="38100">
            <a:solidFill>
              <a:schemeClr val="bg1">
                <a:lumMod val="50000"/>
              </a:schemeClr>
            </a:solidFill>
          </a:ln>
        </p:spPr>
        <p:txBody>
          <a:bodyPr wrap="square" anchor="ctr">
            <a:noAutofit/>
          </a:bodyPr>
          <a:lstStyle/>
          <a:p>
            <a:r>
              <a:rPr lang="zh-CN" altLang="zh-CN" dirty="0" smtClean="0">
                <a:latin typeface="微软雅黑" panose="020B0503020204020204" pitchFamily="34" charset="-122"/>
                <a:ea typeface="微软雅黑" panose="020B0503020204020204" pitchFamily="34" charset="-122"/>
              </a:rPr>
              <a:t>《政府采购法》</a:t>
            </a:r>
            <a:endParaRPr lang="en-US" altLang="zh-CN" dirty="0" smtClean="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第四</a:t>
            </a:r>
            <a:r>
              <a:rPr lang="zh-CN" altLang="zh-CN" dirty="0">
                <a:latin typeface="微软雅黑" panose="020B0503020204020204" pitchFamily="34" charset="-122"/>
                <a:ea typeface="微软雅黑" panose="020B0503020204020204" pitchFamily="34" charset="-122"/>
              </a:rPr>
              <a:t>条</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政府采购工程进行招标投标的，适用招标投标法。</a:t>
            </a:r>
          </a:p>
          <a:p>
            <a:endParaRPr lang="en-US" altLang="zh-CN" dirty="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工程建设项目货物招标投标办法</a:t>
            </a:r>
            <a:r>
              <a:rPr lang="en-US" altLang="zh-CN"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第二条</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本办法适用于在中华人民共和国境内工程建设项目货物招标投标活动</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工程建设项目施工招标投标办法</a:t>
            </a:r>
            <a:r>
              <a:rPr lang="en-US" altLang="zh-CN"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第二条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在</a:t>
            </a:r>
            <a:r>
              <a:rPr lang="zh-CN" altLang="zh-CN" dirty="0">
                <a:latin typeface="微软雅黑" panose="020B0503020204020204" pitchFamily="34" charset="-122"/>
                <a:ea typeface="微软雅黑" panose="020B0503020204020204" pitchFamily="34" charset="-122"/>
              </a:rPr>
              <a:t>中华人民共和国境内进行工程施工招标投标活动，适用本办法</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房屋建筑和市政基础设施工程施工招标投标管理办法</a:t>
            </a:r>
            <a:r>
              <a:rPr lang="en-US" altLang="zh-CN"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第二条</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在</a:t>
            </a:r>
            <a:r>
              <a:rPr lang="zh-CN" altLang="zh-CN" dirty="0">
                <a:latin typeface="微软雅黑" panose="020B0503020204020204" pitchFamily="34" charset="-122"/>
                <a:ea typeface="微软雅黑" panose="020B0503020204020204" pitchFamily="34" charset="-122"/>
              </a:rPr>
              <a:t>中华人民共和国境内从事房屋建筑和市政基础设施工程施工招标投标活动，实施对房屋建筑和市政基础设施工程施工招标投标活动的监督管理，适用本办法</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838622" y="5724738"/>
            <a:ext cx="10801200" cy="656590"/>
          </a:xfrm>
          <a:prstGeom prst="rect">
            <a:avLst/>
          </a:prstGeom>
          <a:noFill/>
        </p:spPr>
        <p:txBody>
          <a:bodyPr wrap="square">
            <a:spAutoFit/>
          </a:bodyPr>
          <a:lstStyle/>
          <a:p>
            <a:pPr indent="432000">
              <a:lnSpc>
                <a:spcPts val="2160"/>
              </a:lnSpc>
            </a:pPr>
            <a:r>
              <a:rPr lang="zh-CN" altLang="en-US" dirty="0" smtClean="0">
                <a:latin typeface="微软雅黑" panose="020B0503020204020204" pitchFamily="34" charset="-122"/>
                <a:ea typeface="微软雅黑" panose="020B0503020204020204" pitchFamily="34" charset="-122"/>
              </a:rPr>
              <a:t>招标投标类相关法律、</a:t>
            </a:r>
            <a:r>
              <a:rPr lang="zh-CN" altLang="en-US" dirty="0">
                <a:latin typeface="微软雅黑" panose="020B0503020204020204" pitchFamily="34" charset="-122"/>
                <a:ea typeface="微软雅黑" panose="020B0503020204020204" pitchFamily="34" charset="-122"/>
              </a:rPr>
              <a:t>规章</a:t>
            </a:r>
            <a:r>
              <a:rPr lang="zh-CN" altLang="en-US" dirty="0" smtClean="0">
                <a:latin typeface="微软雅黑" panose="020B0503020204020204" pitchFamily="34" charset="-122"/>
                <a:ea typeface="微软雅黑" panose="020B0503020204020204" pitchFamily="34" charset="-122"/>
              </a:rPr>
              <a:t>中的条文，能够明确其自身的适用范围。在工程实践中，双方签订的合同、协议及其他相关文件，都应限定在相应的法律、规章框架下。此即</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“对号入座原则”。</a:t>
            </a:r>
            <a:endParaRPr lang="zh-CN"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矩形 4"/>
          <p:cNvSpPr>
            <a:spLocks noChangeArrowheads="1"/>
          </p:cNvSpPr>
          <p:nvPr/>
        </p:nvSpPr>
        <p:spPr bwMode="auto">
          <a:xfrm>
            <a:off x="1126691" y="1268760"/>
            <a:ext cx="84969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（三） 招投标类法律、规章中体现“对号入座原则”</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54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511030" y="169476"/>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r>
              <a:rPr lang="zh-CN" altLang="en-US" sz="2800" b="1" dirty="0" smtClean="0">
                <a:solidFill>
                  <a:schemeClr val="bg1"/>
                </a:solidFill>
                <a:latin typeface="微软雅黑" panose="020B0503020204020204" pitchFamily="34" charset="-122"/>
                <a:ea typeface="微软雅黑" panose="020B0503020204020204" pitchFamily="34" charset="-122"/>
              </a:rPr>
              <a:t>、对号入座原则</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38622" y="1844823"/>
            <a:ext cx="11089232" cy="1944217"/>
          </a:xfrm>
          <a:prstGeom prst="rect">
            <a:avLst/>
          </a:prstGeom>
          <a:ln w="38100">
            <a:solidFill>
              <a:schemeClr val="bg1">
                <a:lumMod val="50000"/>
              </a:schemeClr>
            </a:solidFill>
          </a:ln>
        </p:spPr>
        <p:txBody>
          <a:bodyPr wrap="square" anchor="ctr">
            <a:noAutofit/>
          </a:bodyPr>
          <a:lstStyle/>
          <a:p>
            <a:pPr>
              <a:lnSpc>
                <a:spcPts val="29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建筑工程施工发包与承包计价管理办法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（住建部</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号令）</a:t>
            </a:r>
            <a:endParaRPr lang="zh-CN" altLang="zh-CN" dirty="0">
              <a:latin typeface="微软雅黑" panose="020B0503020204020204" pitchFamily="34" charset="-122"/>
              <a:ea typeface="微软雅黑" panose="020B0503020204020204" pitchFamily="34" charset="-122"/>
            </a:endParaRPr>
          </a:p>
          <a:p>
            <a:pPr indent="457200">
              <a:lnSpc>
                <a:spcPts val="2900"/>
              </a:lnSpc>
            </a:pPr>
            <a:r>
              <a:rPr lang="zh-CN" altLang="zh-CN" dirty="0">
                <a:latin typeface="微软雅黑" panose="020B0503020204020204" pitchFamily="34" charset="-122"/>
                <a:ea typeface="微软雅黑" panose="020B0503020204020204" pitchFamily="34" charset="-122"/>
              </a:rPr>
              <a:t>第六条　全部使用国有资金投资或者以国有资金投资为主的建筑工程（以下简称国有资金投资的建筑工程），</a:t>
            </a:r>
            <a:r>
              <a:rPr lang="zh-CN" altLang="zh-CN" b="1" dirty="0">
                <a:latin typeface="微软雅黑" panose="020B0503020204020204" pitchFamily="34" charset="-122"/>
                <a:ea typeface="微软雅黑" panose="020B0503020204020204" pitchFamily="34" charset="-122"/>
              </a:rPr>
              <a:t>应当采用工程量清单计价</a:t>
            </a:r>
            <a:r>
              <a:rPr lang="zh-CN" altLang="zh-CN" dirty="0">
                <a:latin typeface="微软雅黑" panose="020B0503020204020204" pitchFamily="34" charset="-122"/>
                <a:ea typeface="微软雅黑" panose="020B0503020204020204" pitchFamily="34" charset="-122"/>
              </a:rPr>
              <a:t>；非国有资金投资的建筑工程，鼓励采用工程量清单计价。</a:t>
            </a:r>
          </a:p>
          <a:p>
            <a:pPr indent="457200">
              <a:lnSpc>
                <a:spcPts val="2900"/>
              </a:lnSpc>
            </a:pPr>
            <a:r>
              <a:rPr lang="zh-CN" altLang="zh-CN" dirty="0" smtClean="0">
                <a:latin typeface="微软雅黑" panose="020B0503020204020204" pitchFamily="34" charset="-122"/>
                <a:ea typeface="微软雅黑" panose="020B0503020204020204" pitchFamily="34" charset="-122"/>
              </a:rPr>
              <a:t>第七</a:t>
            </a:r>
            <a:r>
              <a:rPr lang="zh-CN" altLang="zh-CN" dirty="0">
                <a:latin typeface="微软雅黑" panose="020B0503020204020204" pitchFamily="34" charset="-122"/>
                <a:ea typeface="微软雅黑" panose="020B0503020204020204" pitchFamily="34" charset="-122"/>
              </a:rPr>
              <a:t>条　工程量清单应当依据国家制定的工程量清单计价规范、工程量计算规范等编制。工程量清单应当作为招标文件的组成部分。</a:t>
            </a:r>
          </a:p>
        </p:txBody>
      </p:sp>
      <p:sp>
        <p:nvSpPr>
          <p:cNvPr id="13" name="矩形 12"/>
          <p:cNvSpPr/>
          <p:nvPr/>
        </p:nvSpPr>
        <p:spPr>
          <a:xfrm>
            <a:off x="1074973" y="3826783"/>
            <a:ext cx="10420833" cy="2554545"/>
          </a:xfrm>
          <a:prstGeom prst="rect">
            <a:avLst/>
          </a:prstGeom>
          <a:noFill/>
        </p:spPr>
        <p:txBody>
          <a:bodyPr wrap="square">
            <a:spAutoFit/>
          </a:bodyPr>
          <a:lstStyle/>
          <a:p>
            <a:pPr indent="457200">
              <a:lnSpc>
                <a:spcPts val="3200"/>
              </a:lnSpc>
            </a:pPr>
            <a:r>
              <a:rPr lang="zh-CN" altLang="en-US" dirty="0" smtClean="0">
                <a:solidFill>
                  <a:srgbClr val="000000"/>
                </a:solidFill>
                <a:latin typeface="微软雅黑" panose="020B0503020204020204" pitchFamily="34" charset="-122"/>
                <a:ea typeface="微软雅黑" panose="020B0503020204020204" pitchFamily="34" charset="-122"/>
              </a:rPr>
              <a:t>举例：</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200"/>
              </a:lnSpc>
            </a:pPr>
            <a:r>
              <a:rPr lang="zh-CN" altLang="en-US" dirty="0" smtClean="0">
                <a:solidFill>
                  <a:srgbClr val="000000"/>
                </a:solidFill>
                <a:latin typeface="微软雅黑" panose="020B0503020204020204" pitchFamily="34" charset="-122"/>
                <a:ea typeface="微软雅黑" panose="020B0503020204020204" pitchFamily="34" charset="-122"/>
              </a:rPr>
              <a:t>近期</a:t>
            </a:r>
            <a:r>
              <a:rPr lang="zh-CN" altLang="en-US" dirty="0">
                <a:solidFill>
                  <a:srgbClr val="000000"/>
                </a:solidFill>
                <a:latin typeface="微软雅黑" panose="020B0503020204020204" pitchFamily="34" charset="-122"/>
                <a:ea typeface="微软雅黑" panose="020B0503020204020204" pitchFamily="34" charset="-122"/>
              </a:rPr>
              <a:t>某非国有投资项目，其招标方式可以选用经审定批准的施工图纸及其预算方式招标，或者工程量清单方式招标</a:t>
            </a:r>
            <a:r>
              <a:rPr lang="zh-CN" altLang="en-US" dirty="0" smtClean="0">
                <a:solidFill>
                  <a:srgbClr val="000000"/>
                </a:solidFill>
                <a:latin typeface="微软雅黑" panose="020B0503020204020204" pitchFamily="34" charset="-122"/>
                <a:ea typeface="微软雅黑" panose="020B0503020204020204" pitchFamily="34" charset="-122"/>
              </a:rPr>
              <a:t>。</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200"/>
              </a:lnSpc>
            </a:pPr>
            <a:r>
              <a:rPr lang="zh-CN" altLang="en-US" dirty="0" smtClean="0">
                <a:solidFill>
                  <a:srgbClr val="000000"/>
                </a:solidFill>
                <a:latin typeface="微软雅黑" panose="020B0503020204020204" pitchFamily="34" charset="-122"/>
                <a:ea typeface="微软雅黑" panose="020B0503020204020204" pitchFamily="34" charset="-122"/>
              </a:rPr>
              <a:t>在</a:t>
            </a:r>
            <a:r>
              <a:rPr lang="zh-CN" altLang="en-US" dirty="0">
                <a:solidFill>
                  <a:srgbClr val="000000"/>
                </a:solidFill>
                <a:latin typeface="微软雅黑" panose="020B0503020204020204" pitchFamily="34" charset="-122"/>
                <a:ea typeface="微软雅黑" panose="020B0503020204020204" pitchFamily="34" charset="-122"/>
              </a:rPr>
              <a:t>工程实践中，该非国有投资项目选用了</a:t>
            </a:r>
            <a:r>
              <a:rPr lang="zh-CN" altLang="en-US" b="1" dirty="0">
                <a:solidFill>
                  <a:srgbClr val="000000"/>
                </a:solidFill>
                <a:latin typeface="微软雅黑" panose="020B0503020204020204" pitchFamily="34" charset="-122"/>
                <a:ea typeface="微软雅黑" panose="020B0503020204020204" pitchFamily="34" charset="-122"/>
              </a:rPr>
              <a:t>工程量清单</a:t>
            </a:r>
            <a:r>
              <a:rPr lang="zh-CN" altLang="en-US" dirty="0">
                <a:solidFill>
                  <a:srgbClr val="000000"/>
                </a:solidFill>
                <a:latin typeface="微软雅黑" panose="020B0503020204020204" pitchFamily="34" charset="-122"/>
                <a:ea typeface="微软雅黑" panose="020B0503020204020204" pitchFamily="34" charset="-122"/>
              </a:rPr>
              <a:t>的方式进行</a:t>
            </a:r>
            <a:r>
              <a:rPr lang="zh-CN" altLang="en-US" dirty="0" smtClean="0">
                <a:solidFill>
                  <a:srgbClr val="000000"/>
                </a:solidFill>
                <a:latin typeface="微软雅黑" panose="020B0503020204020204" pitchFamily="34" charset="-122"/>
                <a:ea typeface="微软雅黑" panose="020B0503020204020204" pitchFamily="34" charset="-122"/>
              </a:rPr>
              <a:t>招标。</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200"/>
              </a:lnSpc>
            </a:pPr>
            <a:r>
              <a:rPr lang="zh-CN" altLang="en-US" dirty="0" smtClean="0">
                <a:solidFill>
                  <a:srgbClr val="000000"/>
                </a:solidFill>
                <a:latin typeface="微软雅黑" panose="020B0503020204020204" pitchFamily="34" charset="-122"/>
                <a:ea typeface="微软雅黑" panose="020B0503020204020204" pitchFamily="34" charset="-122"/>
              </a:rPr>
              <a:t>则</a:t>
            </a:r>
            <a:r>
              <a:rPr lang="zh-CN" altLang="en-US" dirty="0">
                <a:solidFill>
                  <a:srgbClr val="000000"/>
                </a:solidFill>
                <a:latin typeface="微软雅黑" panose="020B0503020204020204" pitchFamily="34" charset="-122"/>
                <a:ea typeface="微软雅黑" panose="020B0503020204020204" pitchFamily="34" charset="-122"/>
              </a:rPr>
              <a:t>在项目实施的全过程中，都应该遵守</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工程量清单计价规范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的要求。如若发生“现场签证”类问题，亦应遵照</a:t>
            </a:r>
            <a:r>
              <a:rPr lang="en-US" altLang="zh-CN" dirty="0">
                <a:solidFill>
                  <a:srgbClr val="000000"/>
                </a:solidFill>
                <a:latin typeface="微软雅黑" panose="020B0503020204020204" pitchFamily="34" charset="-122"/>
                <a:ea typeface="微软雅黑" panose="020B0503020204020204" pitchFamily="34" charset="-122"/>
              </a:rPr>
              <a:t>13</a:t>
            </a:r>
            <a:r>
              <a:rPr lang="zh-CN" altLang="en-US" dirty="0">
                <a:solidFill>
                  <a:srgbClr val="000000"/>
                </a:solidFill>
                <a:latin typeface="微软雅黑" panose="020B0503020204020204" pitchFamily="34" charset="-122"/>
                <a:ea typeface="微软雅黑" panose="020B0503020204020204" pitchFamily="34" charset="-122"/>
              </a:rPr>
              <a:t>版</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清单计价规范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中</a:t>
            </a:r>
            <a:r>
              <a:rPr lang="en-US" altLang="zh-CN" dirty="0">
                <a:solidFill>
                  <a:srgbClr val="000000"/>
                </a:solidFill>
                <a:latin typeface="微软雅黑" panose="020B0503020204020204" pitchFamily="34" charset="-122"/>
                <a:ea typeface="微软雅黑" panose="020B0503020204020204" pitchFamily="34" charset="-122"/>
              </a:rPr>
              <a:t>9.14</a:t>
            </a:r>
            <a:r>
              <a:rPr lang="zh-CN" altLang="en-US" dirty="0">
                <a:solidFill>
                  <a:srgbClr val="000000"/>
                </a:solidFill>
                <a:latin typeface="微软雅黑" panose="020B0503020204020204" pitchFamily="34" charset="-122"/>
                <a:ea typeface="微软雅黑" panose="020B0503020204020204" pitchFamily="34" charset="-122"/>
              </a:rPr>
              <a:t>节“现场签证”的有关规定执行。</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 name="矩形 4"/>
          <p:cNvSpPr>
            <a:spLocks noChangeArrowheads="1"/>
          </p:cNvSpPr>
          <p:nvPr/>
        </p:nvSpPr>
        <p:spPr bwMode="auto">
          <a:xfrm>
            <a:off x="1126691" y="1268760"/>
            <a:ext cx="61206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anose="020B0503020204020204" pitchFamily="34" charset="-122"/>
                <a:ea typeface="微软雅黑" panose="020B0503020204020204" pitchFamily="34" charset="-122"/>
              </a:rPr>
              <a:t>（四） 基于清单计价模式的“对号入座原则”应用</a:t>
            </a:r>
          </a:p>
        </p:txBody>
      </p:sp>
    </p:spTree>
    <p:extLst>
      <p:ext uri="{BB962C8B-B14F-4D97-AF65-F5344CB8AC3E}">
        <p14:creationId xmlns:p14="http://schemas.microsoft.com/office/powerpoint/2010/main" val="119508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383" y="-27384"/>
            <a:ext cx="12196796" cy="10801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756898" y="332656"/>
            <a:ext cx="6850476" cy="523220"/>
          </a:xfrm>
          <a:prstGeom prst="rect">
            <a:avLst/>
          </a:prstGeom>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引例</a:t>
            </a:r>
            <a:r>
              <a:rPr lang="en-US" altLang="zh-CN" sz="2800" b="1" dirty="0" smtClean="0">
                <a:solidFill>
                  <a:schemeClr val="bg1"/>
                </a:solidFill>
                <a:latin typeface="微软雅黑" panose="020B0503020204020204" pitchFamily="34" charset="-122"/>
                <a:ea typeface="微软雅黑" panose="020B0503020204020204" pitchFamily="34" charset="-122"/>
              </a:rPr>
              <a:t>1 ——</a:t>
            </a:r>
            <a:r>
              <a:rPr lang="zh-CN" altLang="en-US" sz="2800" b="1" dirty="0" smtClean="0">
                <a:solidFill>
                  <a:schemeClr val="bg1"/>
                </a:solidFill>
                <a:latin typeface="微软雅黑" panose="020B0503020204020204" pitchFamily="34" charset="-122"/>
                <a:ea typeface="微软雅黑" panose="020B0503020204020204" pitchFamily="34" charset="-122"/>
              </a:rPr>
              <a:t>合同条款背后的问题探讨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613667" y="1032753"/>
            <a:ext cx="11089232" cy="432048"/>
          </a:xfrm>
          <a:prstGeom prst="rect">
            <a:avLst/>
          </a:prstGeom>
          <a:ln w="38100">
            <a:noFill/>
            <a:miter lim="800000"/>
            <a:headEnd/>
            <a:tailEnd/>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rPr>
              <a:t>政府</a:t>
            </a:r>
            <a:r>
              <a:rPr lang="zh-CN" altLang="zh-CN" sz="1800" b="1" dirty="0">
                <a:solidFill>
                  <a:schemeClr val="tx1">
                    <a:lumMod val="95000"/>
                    <a:lumOff val="5000"/>
                  </a:schemeClr>
                </a:solidFill>
                <a:latin typeface="微软雅黑" panose="020B0503020204020204" pitchFamily="34" charset="-122"/>
                <a:ea typeface="微软雅黑" panose="020B0503020204020204" pitchFamily="34" charset="-122"/>
              </a:rPr>
              <a:t>投资</a:t>
            </a:r>
            <a:r>
              <a:rPr lang="zh-CN"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rPr>
              <a:t>的</a:t>
            </a:r>
            <a:r>
              <a:rPr lang="zh-CN" altLang="zh-CN" sz="1800" b="1" dirty="0">
                <a:solidFill>
                  <a:schemeClr val="tx1">
                    <a:lumMod val="95000"/>
                    <a:lumOff val="5000"/>
                  </a:schemeClr>
                </a:solidFill>
                <a:latin typeface="微软雅黑" panose="020B0503020204020204" pitchFamily="34" charset="-122"/>
                <a:ea typeface="微软雅黑" panose="020B0503020204020204" pitchFamily="34" charset="-122"/>
              </a:rPr>
              <a:t>某</a:t>
            </a:r>
            <a:r>
              <a:rPr lang="zh-CN"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rPr>
              <a:t>高速公路</a:t>
            </a:r>
            <a:r>
              <a:rPr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项目</a:t>
            </a:r>
            <a:r>
              <a:rPr lang="zh-CN"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1800" b="1" dirty="0">
                <a:solidFill>
                  <a:schemeClr val="tx1">
                    <a:lumMod val="95000"/>
                    <a:lumOff val="5000"/>
                  </a:schemeClr>
                </a:solidFill>
                <a:latin typeface="微软雅黑" panose="020B0503020204020204" pitchFamily="34" charset="-122"/>
                <a:ea typeface="微软雅黑" panose="020B0503020204020204" pitchFamily="34" charset="-122"/>
              </a:rPr>
              <a:t>实行工程量清单方式招标选定中标人。在双方签订的合同中，有如下</a:t>
            </a:r>
            <a:r>
              <a:rPr lang="zh-CN"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rPr>
              <a:t>条款</a:t>
            </a:r>
            <a:r>
              <a:rPr lang="zh-CN" altLang="en-US" sz="1800" b="1"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800" b="1"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13667" y="1412776"/>
            <a:ext cx="9145016" cy="923330"/>
          </a:xfrm>
          <a:prstGeom prst="rect">
            <a:avLst/>
          </a:prstGeom>
          <a:ln w="28575">
            <a:solidFill>
              <a:schemeClr val="bg1">
                <a:lumMod val="50000"/>
              </a:schemeClr>
            </a:solidFill>
          </a:ln>
        </p:spPr>
        <p:txBody>
          <a:bodyPr wrap="square">
            <a:spAutoFit/>
          </a:bodyPr>
          <a:lstStyle/>
          <a:p>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、作为一个有经验的承包人，招标工程量清单中的任何错误和遗漏，不应免除承包人根据合同规定的义务和其应按图纸、规范履行合同的责任。有关的遗漏、错误而造成费用应由承包人承担</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613668" y="6205374"/>
            <a:ext cx="9148961" cy="646331"/>
          </a:xfrm>
          <a:prstGeom prst="rect">
            <a:avLst/>
          </a:prstGeom>
          <a:ln w="28575">
            <a:solidFill>
              <a:schemeClr val="bg1">
                <a:lumMod val="50000"/>
              </a:schemeClr>
            </a:solidFill>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4</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已标价工程量清单中的单价子目工程量为估算工程量。结算工程量是承包人实际完成的，并按合同约定的计量方法进行计量的工程量</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16" name="矩形 15"/>
          <p:cNvSpPr/>
          <p:nvPr/>
        </p:nvSpPr>
        <p:spPr>
          <a:xfrm>
            <a:off x="618653" y="3068960"/>
            <a:ext cx="9148961" cy="923330"/>
          </a:xfrm>
          <a:prstGeom prst="rect">
            <a:avLst/>
          </a:prstGeom>
          <a:ln w="28575">
            <a:solidFill>
              <a:schemeClr val="bg1">
                <a:lumMod val="50000"/>
              </a:schemeClr>
            </a:solidFill>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发包人提供的本合同工程的水文、地质、气象和料场分布、取土场、弃土场位置等资料均属于参考资料，并不构成合同文件的组成部分，承包人应对自己就上述资料的解释、推论和应用负责，发包人不对承包人据此做出的判断和决策承担任何责任</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17" name="矩形 16"/>
          <p:cNvSpPr/>
          <p:nvPr/>
        </p:nvSpPr>
        <p:spPr>
          <a:xfrm>
            <a:off x="595236" y="4935755"/>
            <a:ext cx="9148961" cy="923330"/>
          </a:xfrm>
          <a:prstGeom prst="rect">
            <a:avLst/>
          </a:prstGeom>
          <a:ln w="28575">
            <a:solidFill>
              <a:schemeClr val="bg1">
                <a:lumMod val="50000"/>
              </a:schemeClr>
            </a:solidFill>
          </a:ln>
        </p:spPr>
        <p:txBody>
          <a:bodyPr wrap="square">
            <a:spAutoFit/>
          </a:bodyPr>
          <a:lstStyle/>
          <a:p>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物价波动引起的价格调整：在合同执行期间（包括各种原因的工期拖延期间），由于市场人工、材料和设备价格的上涨而引起工程施工成本增加的风险由承包人自行承担，合同价格不会因此而调整</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22" name="TextBox 21"/>
          <p:cNvSpPr txBox="1"/>
          <p:nvPr/>
        </p:nvSpPr>
        <p:spPr>
          <a:xfrm>
            <a:off x="9998143" y="1551275"/>
            <a:ext cx="2016224" cy="646331"/>
          </a:xfrm>
          <a:prstGeom prst="rect">
            <a:avLst/>
          </a:prstGeom>
          <a:solidFill>
            <a:schemeClr val="bg1">
              <a:lumMod val="50000"/>
            </a:schemeClr>
          </a:solidFill>
        </p:spPr>
        <p:txBody>
          <a:bodyPr wrap="square" rtlCol="0">
            <a:spAutoFit/>
          </a:bodyPr>
          <a:lstStyle/>
          <a:p>
            <a:pPr algn="ctr"/>
            <a:r>
              <a:rPr lang="zh-CN" altLang="zh-CN" b="1" dirty="0" smtClean="0">
                <a:solidFill>
                  <a:schemeClr val="bg1"/>
                </a:solidFill>
                <a:latin typeface="微软雅黑" panose="020B0503020204020204" pitchFamily="34" charset="-122"/>
                <a:ea typeface="微软雅黑" panose="020B0503020204020204" pitchFamily="34" charset="-122"/>
              </a:rPr>
              <a:t>法规</a:t>
            </a:r>
            <a:r>
              <a:rPr lang="zh-CN" altLang="zh-CN" b="1" dirty="0">
                <a:solidFill>
                  <a:schemeClr val="bg1"/>
                </a:solidFill>
                <a:latin typeface="微软雅黑" panose="020B0503020204020204" pitchFamily="34" charset="-122"/>
                <a:ea typeface="微软雅黑" panose="020B0503020204020204" pitchFamily="34" charset="-122"/>
              </a:rPr>
              <a:t>规定效力大于合同约定</a:t>
            </a:r>
            <a:r>
              <a:rPr lang="zh-CN" altLang="zh-CN" b="1" dirty="0" smtClean="0">
                <a:solidFill>
                  <a:schemeClr val="bg1"/>
                </a:solidFill>
                <a:latin typeface="微软雅黑" panose="020B0503020204020204" pitchFamily="34" charset="-122"/>
                <a:ea typeface="微软雅黑" panose="020B0503020204020204" pitchFamily="34" charset="-122"/>
              </a:rPr>
              <a:t>效力</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983638" y="3212976"/>
            <a:ext cx="2016224" cy="646331"/>
          </a:xfrm>
          <a:prstGeom prst="rect">
            <a:avLst/>
          </a:prstGeom>
          <a:solidFill>
            <a:schemeClr val="bg1">
              <a:lumMod val="50000"/>
            </a:schemeClr>
          </a:solidFill>
        </p:spPr>
        <p:txBody>
          <a:bodyPr wrap="square" rtlCol="0" anchor="ctr">
            <a:noAutofit/>
          </a:bodyPr>
          <a:lstStyle/>
          <a:p>
            <a:pPr algn="ctr"/>
            <a:r>
              <a:rPr lang="zh-CN" altLang="zh-CN" b="1" dirty="0">
                <a:solidFill>
                  <a:schemeClr val="bg1"/>
                </a:solidFill>
                <a:latin typeface="微软雅黑" panose="020B0503020204020204" pitchFamily="34" charset="-122"/>
                <a:ea typeface="微软雅黑" panose="020B0503020204020204" pitchFamily="34" charset="-122"/>
              </a:rPr>
              <a:t>提倡合理风险</a:t>
            </a:r>
            <a:r>
              <a:rPr lang="zh-CN" altLang="zh-CN" b="1" dirty="0" smtClean="0">
                <a:solidFill>
                  <a:schemeClr val="bg1"/>
                </a:solidFill>
                <a:latin typeface="微软雅黑" panose="020B0503020204020204" pitchFamily="34" charset="-122"/>
                <a:ea typeface="微软雅黑" panose="020B0503020204020204" pitchFamily="34" charset="-122"/>
              </a:rPr>
              <a:t>分担</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999599" y="5925022"/>
            <a:ext cx="2016224" cy="923330"/>
          </a:xfrm>
          <a:prstGeom prst="rect">
            <a:avLst/>
          </a:prstGeom>
          <a:solidFill>
            <a:schemeClr val="bg1">
              <a:lumMod val="50000"/>
            </a:schemeClr>
          </a:solidFill>
        </p:spPr>
        <p:txBody>
          <a:bodyPr wrap="square" rtlCol="0">
            <a:spAutoFit/>
          </a:bodyPr>
          <a:lstStyle/>
          <a:p>
            <a:pPr algn="ctr"/>
            <a:r>
              <a:rPr lang="zh-CN" altLang="zh-CN" b="1" dirty="0">
                <a:solidFill>
                  <a:schemeClr val="bg1"/>
                </a:solidFill>
                <a:latin typeface="微软雅黑" panose="020B0503020204020204" pitchFamily="34" charset="-122"/>
                <a:ea typeface="微软雅黑" panose="020B0503020204020204" pitchFamily="34" charset="-122"/>
              </a:rPr>
              <a:t>承包人履行合同义务形成的工程量应予支</a:t>
            </a:r>
            <a:r>
              <a:rPr lang="zh-CN" altLang="zh-CN" b="1" dirty="0" smtClean="0">
                <a:solidFill>
                  <a:schemeClr val="bg1"/>
                </a:solidFill>
                <a:latin typeface="微软雅黑" panose="020B0503020204020204" pitchFamily="34" charset="-122"/>
                <a:ea typeface="微软雅黑" panose="020B0503020204020204" pitchFamily="34" charset="-122"/>
              </a:rPr>
              <a:t>付</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999599" y="4872299"/>
            <a:ext cx="2016224" cy="646331"/>
          </a:xfrm>
          <a:prstGeom prst="rect">
            <a:avLst/>
          </a:prstGeom>
          <a:solidFill>
            <a:schemeClr val="bg1">
              <a:lumMod val="50000"/>
            </a:schemeClr>
          </a:solidFill>
        </p:spPr>
        <p:txBody>
          <a:bodyPr wrap="square" rtlCol="0" anchor="ctr">
            <a:noAutofit/>
          </a:bodyPr>
          <a:lstStyle/>
          <a:p>
            <a:r>
              <a:rPr lang="zh-CN" altLang="zh-CN" b="1" dirty="0">
                <a:solidFill>
                  <a:schemeClr val="bg1"/>
                </a:solidFill>
                <a:latin typeface="微软雅黑" panose="020B0503020204020204" pitchFamily="34" charset="-122"/>
                <a:ea typeface="微软雅黑" panose="020B0503020204020204" pitchFamily="34" charset="-122"/>
              </a:rPr>
              <a:t>违约者不受益原则</a:t>
            </a:r>
          </a:p>
        </p:txBody>
      </p:sp>
      <p:sp>
        <p:nvSpPr>
          <p:cNvPr id="14" name="矩形 10"/>
          <p:cNvSpPr>
            <a:spLocks noChangeArrowheads="1"/>
          </p:cNvSpPr>
          <p:nvPr/>
        </p:nvSpPr>
        <p:spPr bwMode="auto">
          <a:xfrm>
            <a:off x="613667" y="2341519"/>
            <a:ext cx="9145016" cy="720080"/>
          </a:xfrm>
          <a:prstGeom prst="rect">
            <a:avLst/>
          </a:prstGeom>
          <a:solidFill>
            <a:schemeClr val="bg1">
              <a:lumMod val="50000"/>
            </a:schemeClr>
          </a:solidFill>
          <a:ln w="38100">
            <a:noFill/>
            <a:miter lim="800000"/>
            <a:headEnd/>
            <a:tailEnd/>
          </a:ln>
          <a:extLst/>
        </p:spPr>
        <p:txBody>
          <a:bodyPr anchor="ctr"/>
          <a:lstStyle/>
          <a:p>
            <a:pPr eaLnBrk="1" hangingPunct="1">
              <a:lnSpc>
                <a:spcPct val="125000"/>
              </a:lnSpc>
            </a:pPr>
            <a:r>
              <a:rPr lang="en-US" altLang="zh-CN" sz="1600" b="1" dirty="0">
                <a:solidFill>
                  <a:schemeClr val="bg1"/>
                </a:solidFill>
                <a:latin typeface="微软雅黑" panose="020B0503020204020204" pitchFamily="34" charset="-122"/>
                <a:ea typeface="微软雅黑" panose="020B0503020204020204" pitchFamily="34" charset="-122"/>
              </a:rPr>
              <a:t>13</a:t>
            </a:r>
            <a:r>
              <a:rPr lang="zh-CN" altLang="en-US" sz="1600" b="1" dirty="0">
                <a:solidFill>
                  <a:schemeClr val="bg1"/>
                </a:solidFill>
                <a:latin typeface="微软雅黑" panose="020B0503020204020204" pitchFamily="34" charset="-122"/>
                <a:ea typeface="微软雅黑" panose="020B0503020204020204" pitchFamily="34" charset="-122"/>
              </a:rPr>
              <a:t>版清单</a:t>
            </a:r>
            <a:r>
              <a:rPr lang="en-US" altLang="zh-CN" sz="1600" b="1" dirty="0" smtClean="0">
                <a:solidFill>
                  <a:schemeClr val="bg1"/>
                </a:solidFill>
                <a:latin typeface="微软雅黑" panose="020B0503020204020204" pitchFamily="34" charset="-122"/>
                <a:ea typeface="微软雅黑" panose="020B0503020204020204" pitchFamily="34" charset="-122"/>
              </a:rPr>
              <a:t>4.1.2</a:t>
            </a:r>
            <a:r>
              <a:rPr lang="zh-CN" altLang="en-US" sz="1600" b="1" dirty="0" smtClean="0">
                <a:solidFill>
                  <a:schemeClr val="bg1"/>
                </a:solidFill>
                <a:latin typeface="微软雅黑" panose="020B0503020204020204" pitchFamily="34" charset="-122"/>
                <a:ea typeface="微软雅黑" panose="020B0503020204020204" pitchFamily="34" charset="-122"/>
              </a:rPr>
              <a:t>条：</a:t>
            </a:r>
            <a:r>
              <a:rPr lang="zh-CN" altLang="en-US" sz="1600" b="1" dirty="0">
                <a:solidFill>
                  <a:schemeClr val="bg1"/>
                </a:solidFill>
                <a:latin typeface="微软雅黑" panose="020B0503020204020204" pitchFamily="34" charset="-122"/>
                <a:ea typeface="微软雅黑" panose="020B0503020204020204" pitchFamily="34" charset="-122"/>
              </a:rPr>
              <a:t>（强制性条文）</a:t>
            </a:r>
          </a:p>
          <a:p>
            <a:pPr eaLnBrk="1" hangingPunct="1">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rPr>
              <a:t>    招标工程量清单必须作为招标文件的组成部分，其准确性和完整性应由招标人负责。</a:t>
            </a:r>
            <a:endParaRPr lang="zh-CN" altLang="en-US" sz="1600" b="1" dirty="0">
              <a:solidFill>
                <a:schemeClr val="bg1"/>
              </a:solidFill>
              <a:latin typeface="微软雅黑" panose="020B0503020204020204" pitchFamily="34" charset="-122"/>
              <a:ea typeface="微软雅黑" panose="020B0503020204020204" pitchFamily="34" charset="-122"/>
              <a:sym typeface="Gill Sans" pitchFamily="-84" charset="0"/>
            </a:endParaRPr>
          </a:p>
        </p:txBody>
      </p:sp>
      <p:sp>
        <p:nvSpPr>
          <p:cNvPr id="18" name="矩形 11"/>
          <p:cNvSpPr>
            <a:spLocks noChangeArrowheads="1"/>
          </p:cNvSpPr>
          <p:nvPr/>
        </p:nvSpPr>
        <p:spPr bwMode="auto">
          <a:xfrm>
            <a:off x="613668" y="4005064"/>
            <a:ext cx="9157892" cy="989013"/>
          </a:xfrm>
          <a:prstGeom prst="rect">
            <a:avLst/>
          </a:prstGeom>
          <a:solidFill>
            <a:schemeClr val="bg1">
              <a:lumMod val="50000"/>
            </a:schemeClr>
          </a:solidFill>
          <a:ln w="38100">
            <a:noFill/>
            <a:miter lim="800000"/>
            <a:headEnd/>
            <a:tailEnd/>
          </a:ln>
          <a:extLst/>
        </p:spPr>
        <p:txBody>
          <a:bodyPr anchor="ctr"/>
          <a:lstStyle/>
          <a:p>
            <a:pPr eaLnBrk="1" hangingPunct="1">
              <a:lnSpc>
                <a:spcPct val="125000"/>
              </a:lnSpc>
            </a:pPr>
            <a:r>
              <a:rPr lang="en-US" altLang="zh-CN" sz="1600" b="1" dirty="0">
                <a:solidFill>
                  <a:schemeClr val="bg1"/>
                </a:solidFill>
                <a:latin typeface="微软雅黑" panose="020B0503020204020204" pitchFamily="34" charset="-122"/>
                <a:ea typeface="微软雅黑" panose="020B0503020204020204" pitchFamily="34" charset="-122"/>
              </a:rPr>
              <a:t>13</a:t>
            </a:r>
            <a:r>
              <a:rPr lang="zh-CN" altLang="en-US" sz="1600" b="1" dirty="0">
                <a:solidFill>
                  <a:schemeClr val="bg1"/>
                </a:solidFill>
                <a:latin typeface="微软雅黑" panose="020B0503020204020204" pitchFamily="34" charset="-122"/>
                <a:ea typeface="微软雅黑" panose="020B0503020204020204" pitchFamily="34" charset="-122"/>
              </a:rPr>
              <a:t>版清单</a:t>
            </a:r>
            <a:r>
              <a:rPr lang="en-US" altLang="zh-CN" sz="1600" b="1" dirty="0" smtClean="0">
                <a:solidFill>
                  <a:schemeClr val="bg1"/>
                </a:solidFill>
                <a:latin typeface="微软雅黑" panose="020B0503020204020204" pitchFamily="34" charset="-122"/>
                <a:ea typeface="微软雅黑" panose="020B0503020204020204" pitchFamily="34" charset="-122"/>
              </a:rPr>
              <a:t>3.4.1</a:t>
            </a:r>
            <a:r>
              <a:rPr lang="zh-CN" altLang="en-US" sz="1600" b="1" dirty="0" smtClean="0">
                <a:solidFill>
                  <a:schemeClr val="bg1"/>
                </a:solidFill>
                <a:latin typeface="微软雅黑" panose="020B0503020204020204" pitchFamily="34" charset="-122"/>
                <a:ea typeface="微软雅黑" panose="020B0503020204020204" pitchFamily="34" charset="-122"/>
              </a:rPr>
              <a:t>条：</a:t>
            </a:r>
            <a:r>
              <a:rPr lang="zh-CN" altLang="en-US" sz="1600" b="1" dirty="0">
                <a:solidFill>
                  <a:schemeClr val="bg1"/>
                </a:solidFill>
                <a:latin typeface="微软雅黑" panose="020B0503020204020204" pitchFamily="34" charset="-122"/>
                <a:ea typeface="微软雅黑" panose="020B0503020204020204" pitchFamily="34" charset="-122"/>
              </a:rPr>
              <a:t>（强制性条文）</a:t>
            </a:r>
          </a:p>
          <a:p>
            <a:pPr eaLnBrk="1" hangingPunct="1">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rPr>
              <a:t>   建设</a:t>
            </a:r>
            <a:r>
              <a:rPr lang="zh-CN" altLang="en-US" sz="1600" b="1" dirty="0">
                <a:solidFill>
                  <a:schemeClr val="bg1"/>
                </a:solidFill>
                <a:latin typeface="微软雅黑" panose="020B0503020204020204" pitchFamily="34" charset="-122"/>
                <a:ea typeface="微软雅黑" panose="020B0503020204020204" pitchFamily="34" charset="-122"/>
              </a:rPr>
              <a:t>工程发承包，必须在招标文件、合同中明确计价中的风险内容及其范围，不得采用无限风险、所有风险或类似语句规定计价中的风险内容及其范围。</a:t>
            </a:r>
            <a:endParaRPr lang="zh-CN" altLang="en-US" sz="1600" b="1" dirty="0">
              <a:solidFill>
                <a:schemeClr val="bg1"/>
              </a:solidFill>
              <a:latin typeface="微软雅黑" panose="020B0503020204020204" pitchFamily="34" charset="-122"/>
              <a:ea typeface="微软雅黑" panose="020B0503020204020204" pitchFamily="34" charset="-122"/>
              <a:sym typeface="Gill Sans" pitchFamily="-84" charset="0"/>
            </a:endParaRPr>
          </a:p>
        </p:txBody>
      </p:sp>
      <p:sp>
        <p:nvSpPr>
          <p:cNvPr id="19" name="矩形 3"/>
          <p:cNvSpPr>
            <a:spLocks noChangeArrowheads="1"/>
          </p:cNvSpPr>
          <p:nvPr/>
        </p:nvSpPr>
        <p:spPr bwMode="auto">
          <a:xfrm>
            <a:off x="2274530" y="5805264"/>
            <a:ext cx="5827236" cy="400110"/>
          </a:xfrm>
          <a:prstGeom prst="rect">
            <a:avLst/>
          </a:prstGeom>
          <a:solidFill>
            <a:schemeClr val="bg1">
              <a:lumMod val="50000"/>
            </a:schemeClr>
          </a:solidFill>
          <a:ln>
            <a:noFill/>
          </a:ln>
          <a:extLst/>
        </p:spPr>
        <p:txBody>
          <a:bodyPr wrap="none">
            <a:spAutoFit/>
          </a:bodyPr>
          <a:lstStyle/>
          <a:p>
            <a:r>
              <a:rPr lang="zh-CN" altLang="zh-CN" sz="2000" b="1" dirty="0" smtClean="0">
                <a:solidFill>
                  <a:schemeClr val="bg1"/>
                </a:solidFill>
                <a:latin typeface="微软雅黑" pitchFamily="34" charset="-122"/>
                <a:ea typeface="微软雅黑" pitchFamily="34" charset="-122"/>
              </a:rPr>
              <a:t>合同双方任</a:t>
            </a:r>
            <a:r>
              <a:rPr lang="zh-CN" altLang="zh-CN" sz="2000" b="1" dirty="0">
                <a:solidFill>
                  <a:schemeClr val="bg1"/>
                </a:solidFill>
                <a:latin typeface="微软雅黑" pitchFamily="34" charset="-122"/>
                <a:ea typeface="微软雅黑" pitchFamily="34" charset="-122"/>
              </a:rPr>
              <a:t>一</a:t>
            </a:r>
            <a:r>
              <a:rPr lang="zh-CN" altLang="zh-CN" sz="2000" b="1" dirty="0" smtClean="0">
                <a:solidFill>
                  <a:schemeClr val="bg1"/>
                </a:solidFill>
                <a:latin typeface="微软雅黑" pitchFamily="34" charset="-122"/>
                <a:ea typeface="微软雅黑" pitchFamily="34" charset="-122"/>
              </a:rPr>
              <a:t>违约者</a:t>
            </a:r>
            <a:r>
              <a:rPr lang="zh-CN" altLang="en-US" sz="2000" b="1" dirty="0" smtClean="0">
                <a:solidFill>
                  <a:schemeClr val="bg1"/>
                </a:solidFill>
                <a:latin typeface="微软雅黑" pitchFamily="34" charset="-122"/>
                <a:ea typeface="微软雅黑" pitchFamily="34" charset="-122"/>
              </a:rPr>
              <a:t>，</a:t>
            </a:r>
            <a:r>
              <a:rPr lang="zh-CN" altLang="zh-CN" sz="2000" b="1" dirty="0" smtClean="0">
                <a:solidFill>
                  <a:schemeClr val="bg1"/>
                </a:solidFill>
                <a:latin typeface="微软雅黑" pitchFamily="34" charset="-122"/>
                <a:ea typeface="微软雅黑" pitchFamily="34" charset="-122"/>
              </a:rPr>
              <a:t>均</a:t>
            </a:r>
            <a:r>
              <a:rPr lang="zh-CN" altLang="zh-CN" sz="2000" b="1" dirty="0">
                <a:solidFill>
                  <a:schemeClr val="bg1"/>
                </a:solidFill>
                <a:latin typeface="微软雅黑" pitchFamily="34" charset="-122"/>
                <a:ea typeface="微软雅黑" pitchFamily="34" charset="-122"/>
              </a:rPr>
              <a:t>不能因其违约行为而受益</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26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1" nodeType="clickEffect">
                                  <p:stCondLst>
                                    <p:cond delay="0"/>
                                  </p:stCondLst>
                                  <p:childTnLst>
                                    <p:anim calcmode="lin" valueType="num">
                                      <p:cBhvr additive="base">
                                        <p:cTn id="30" dur="500"/>
                                        <p:tgtEl>
                                          <p:spTgt spid="22"/>
                                        </p:tgtEl>
                                        <p:attrNameLst>
                                          <p:attrName>ppt_x</p:attrName>
                                        </p:attrNameLst>
                                      </p:cBhvr>
                                      <p:tavLst>
                                        <p:tav tm="0">
                                          <p:val>
                                            <p:strVal val="ppt_x"/>
                                          </p:val>
                                        </p:tav>
                                        <p:tav tm="100000">
                                          <p:val>
                                            <p:strVal val="1+ppt_w/2"/>
                                          </p:val>
                                        </p:tav>
                                      </p:tavLst>
                                    </p:anim>
                                    <p:anim calcmode="lin" valueType="num">
                                      <p:cBhvr additive="base">
                                        <p:cTn id="31" dur="500"/>
                                        <p:tgtEl>
                                          <p:spTgt spid="22"/>
                                        </p:tgtEl>
                                        <p:attrNameLst>
                                          <p:attrName>ppt_y</p:attrName>
                                        </p:attrNameLst>
                                      </p:cBhvr>
                                      <p:tavLst>
                                        <p:tav tm="0">
                                          <p:val>
                                            <p:strVal val="ppt_y"/>
                                          </p:val>
                                        </p:tav>
                                        <p:tav tm="100000">
                                          <p:val>
                                            <p:strVal val="ppt_y"/>
                                          </p:val>
                                        </p:tav>
                                      </p:tavLst>
                                    </p:anim>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grpId="1" nodeType="clickEffect">
                                  <p:stCondLst>
                                    <p:cond delay="0"/>
                                  </p:stCondLst>
                                  <p:childTnLst>
                                    <p:anim calcmode="lin" valueType="num">
                                      <p:cBhvr additive="base">
                                        <p:cTn id="43" dur="500"/>
                                        <p:tgtEl>
                                          <p:spTgt spid="23"/>
                                        </p:tgtEl>
                                        <p:attrNameLst>
                                          <p:attrName>ppt_x</p:attrName>
                                        </p:attrNameLst>
                                      </p:cBhvr>
                                      <p:tavLst>
                                        <p:tav tm="0">
                                          <p:val>
                                            <p:strVal val="ppt_x"/>
                                          </p:val>
                                        </p:tav>
                                        <p:tav tm="100000">
                                          <p:val>
                                            <p:strVal val="1+ppt_w/2"/>
                                          </p:val>
                                        </p:tav>
                                      </p:tavLst>
                                    </p:anim>
                                    <p:anim calcmode="lin" valueType="num">
                                      <p:cBhvr additive="base">
                                        <p:cTn id="44" dur="500"/>
                                        <p:tgtEl>
                                          <p:spTgt spid="23"/>
                                        </p:tgtEl>
                                        <p:attrNameLst>
                                          <p:attrName>ppt_y</p:attrName>
                                        </p:attrNameLst>
                                      </p:cBhvr>
                                      <p:tavLst>
                                        <p:tav tm="0">
                                          <p:val>
                                            <p:strVal val="ppt_y"/>
                                          </p:val>
                                        </p:tav>
                                        <p:tav tm="100000">
                                          <p:val>
                                            <p:strVal val="ppt_y"/>
                                          </p:val>
                                        </p:tav>
                                      </p:tavLst>
                                    </p:anim>
                                    <p:set>
                                      <p:cBhvr>
                                        <p:cTn id="4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grpId="1" nodeType="clickEffect">
                                  <p:stCondLst>
                                    <p:cond delay="0"/>
                                  </p:stCondLst>
                                  <p:childTnLst>
                                    <p:anim calcmode="lin" valueType="num">
                                      <p:cBhvr additive="base">
                                        <p:cTn id="56" dur="500"/>
                                        <p:tgtEl>
                                          <p:spTgt spid="26"/>
                                        </p:tgtEl>
                                        <p:attrNameLst>
                                          <p:attrName>ppt_x</p:attrName>
                                        </p:attrNameLst>
                                      </p:cBhvr>
                                      <p:tavLst>
                                        <p:tav tm="0">
                                          <p:val>
                                            <p:strVal val="ppt_x"/>
                                          </p:val>
                                        </p:tav>
                                        <p:tav tm="100000">
                                          <p:val>
                                            <p:strVal val="1+ppt_w/2"/>
                                          </p:val>
                                        </p:tav>
                                      </p:tavLst>
                                    </p:anim>
                                    <p:anim calcmode="lin" valueType="num">
                                      <p:cBhvr additive="base">
                                        <p:cTn id="57" dur="500"/>
                                        <p:tgtEl>
                                          <p:spTgt spid="26"/>
                                        </p:tgtEl>
                                        <p:attrNameLst>
                                          <p:attrName>ppt_y</p:attrName>
                                        </p:attrNameLst>
                                      </p:cBhvr>
                                      <p:tavLst>
                                        <p:tav tm="0">
                                          <p:val>
                                            <p:strVal val="ppt_y"/>
                                          </p:val>
                                        </p:tav>
                                        <p:tav tm="100000">
                                          <p:val>
                                            <p:strVal val="ppt_y"/>
                                          </p:val>
                                        </p:tav>
                                      </p:tavLst>
                                    </p:anim>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1+#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2" fill="hold" grpId="1" nodeType="clickEffect">
                                  <p:stCondLst>
                                    <p:cond delay="0"/>
                                  </p:stCondLst>
                                  <p:childTnLst>
                                    <p:anim calcmode="lin" valueType="num">
                                      <p:cBhvr additive="base">
                                        <p:cTn id="69" dur="500"/>
                                        <p:tgtEl>
                                          <p:spTgt spid="24"/>
                                        </p:tgtEl>
                                        <p:attrNameLst>
                                          <p:attrName>ppt_x</p:attrName>
                                        </p:attrNameLst>
                                      </p:cBhvr>
                                      <p:tavLst>
                                        <p:tav tm="0">
                                          <p:val>
                                            <p:strVal val="ppt_x"/>
                                          </p:val>
                                        </p:tav>
                                        <p:tav tm="100000">
                                          <p:val>
                                            <p:strVal val="1+ppt_w/2"/>
                                          </p:val>
                                        </p:tav>
                                      </p:tavLst>
                                    </p:anim>
                                    <p:anim calcmode="lin" valueType="num">
                                      <p:cBhvr additive="base">
                                        <p:cTn id="70" dur="500"/>
                                        <p:tgtEl>
                                          <p:spTgt spid="24"/>
                                        </p:tgtEl>
                                        <p:attrNameLst>
                                          <p:attrName>ppt_y</p:attrName>
                                        </p:attrNameLst>
                                      </p:cBhvr>
                                      <p:tavLst>
                                        <p:tav tm="0">
                                          <p:val>
                                            <p:strVal val="ppt_y"/>
                                          </p:val>
                                        </p:tav>
                                        <p:tav tm="100000">
                                          <p:val>
                                            <p:strVal val="ppt_y"/>
                                          </p:val>
                                        </p:tav>
                                      </p:tavLst>
                                    </p:anim>
                                    <p:set>
                                      <p:cBhvr>
                                        <p:cTn id="7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2" restart="whenNotActive" fill="hold" evtFilter="cancelBubble" nodeType="interactiveSeq">
                <p:stCondLst>
                  <p:cond evt="onClick" delay="0">
                    <p:tgtEl>
                      <p:spTgt spid="22"/>
                    </p:tgtEl>
                  </p:cond>
                </p:stCondLst>
                <p:endSync evt="end" delay="0">
                  <p:rtn val="all"/>
                </p:endSync>
                <p:childTnLst>
                  <p:par>
                    <p:cTn id="73" fill="hold">
                      <p:stCondLst>
                        <p:cond delay="0"/>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up)">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up)">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xit" presetSubtype="4" fill="hold" grpId="1" nodeType="clickEffect">
                                  <p:stCondLst>
                                    <p:cond delay="0"/>
                                  </p:stCondLst>
                                  <p:childTnLst>
                                    <p:animEffect transition="out" filter="wipe(down)">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4" restart="whenNotActive" fill="hold" evtFilter="cancelBubble" nodeType="interactiveSeq">
                <p:stCondLst>
                  <p:cond evt="onClick" delay="0">
                    <p:tgtEl>
                      <p:spTgt spid="26"/>
                    </p:tgtEl>
                  </p:cond>
                </p:stCondLst>
                <p:endSync evt="end" delay="0">
                  <p:rtn val="all"/>
                </p:endSync>
                <p:childTnLst>
                  <p:par>
                    <p:cTn id="95" fill="hold">
                      <p:stCondLst>
                        <p:cond delay="0"/>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up)">
                                      <p:cBhvr>
                                        <p:cTn id="99" dur="500"/>
                                        <p:tgtEl>
                                          <p:spTgt spid="19"/>
                                        </p:tgtEl>
                                      </p:cBhvr>
                                    </p:animEffect>
                                  </p:childTnLst>
                                </p:cTn>
                              </p:par>
                              <p:par>
                                <p:cTn id="100" presetID="22" presetClass="exit" presetSubtype="4" fill="hold" grpId="1" nodeType="withEffect">
                                  <p:stCondLst>
                                    <p:cond delay="0"/>
                                  </p:stCondLst>
                                  <p:childTnLst>
                                    <p:animEffect transition="out" filter="wipe(down)">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 grpId="0" animBg="1"/>
      <p:bldP spid="13" grpId="0" animBg="1"/>
      <p:bldP spid="16" grpId="0" animBg="1"/>
      <p:bldP spid="17" grpId="0" animBg="1"/>
      <p:bldP spid="22" grpId="0" animBg="1"/>
      <p:bldP spid="22" grpId="1" animBg="1"/>
      <p:bldP spid="23" grpId="0" animBg="1"/>
      <p:bldP spid="23" grpId="1" animBg="1"/>
      <p:bldP spid="24" grpId="0" animBg="1"/>
      <p:bldP spid="24" grpId="1" animBg="1"/>
      <p:bldP spid="26" grpId="0" animBg="1"/>
      <p:bldP spid="26" grpId="1" animBg="1"/>
      <p:bldP spid="14" grpId="0" animBg="1"/>
      <p:bldP spid="14" grpId="1" animBg="1"/>
      <p:bldP spid="18" grpId="0" animBg="1"/>
      <p:bldP spid="18" grpId="1" animBg="1"/>
      <p:bldP spid="19"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43278" y="2348880"/>
            <a:ext cx="5040560" cy="3439403"/>
          </a:xfrm>
          <a:prstGeom prst="rect">
            <a:avLst/>
          </a:prstGeom>
        </p:spPr>
        <p:txBody>
          <a:bodyPr wrap="square" anchor="ctr">
            <a:spAutoFit/>
          </a:bodyPr>
          <a:lstStyle/>
          <a:p>
            <a:pPr indent="457200">
              <a:lnSpc>
                <a:spcPts val="2900"/>
              </a:lnSpc>
            </a:pPr>
            <a:r>
              <a:rPr lang="zh-CN" altLang="en-US" dirty="0" smtClean="0">
                <a:solidFill>
                  <a:srgbClr val="000000"/>
                </a:solidFill>
                <a:latin typeface="微软雅黑" panose="020B0503020204020204" pitchFamily="34" charset="-122"/>
                <a:ea typeface="微软雅黑" panose="020B0503020204020204" pitchFamily="34" charset="-122"/>
              </a:rPr>
              <a:t>依照</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招标投标法</a:t>
            </a:r>
            <a:r>
              <a:rPr lang="zh-CN" altLang="en-US" dirty="0">
                <a:latin typeface="微软雅黑" panose="020B0503020204020204" pitchFamily="34" charset="-122"/>
                <a:ea typeface="微软雅黑" panose="020B0503020204020204" pitchFamily="34" charset="-122"/>
              </a:rPr>
              <a:t>实施条例</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可以进行邀请招标的项目，如若选择使用公开招标的，必须按照</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相关规定发布招标公告，并符合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招标投标</a:t>
            </a:r>
            <a:r>
              <a:rPr lang="zh-CN" altLang="zh-CN" dirty="0" smtClean="0">
                <a:latin typeface="微软雅黑" panose="020B0503020204020204" pitchFamily="34" charset="-122"/>
                <a:ea typeface="微软雅黑" panose="020B0503020204020204" pitchFamily="34" charset="-122"/>
              </a:rPr>
              <a:t>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中关于“公开招标”的相关规定。</a:t>
            </a:r>
            <a:endParaRPr lang="en-US" altLang="zh-CN" dirty="0" smtClean="0">
              <a:latin typeface="微软雅黑" panose="020B0503020204020204" pitchFamily="34" charset="-122"/>
              <a:ea typeface="微软雅黑" panose="020B0503020204020204" pitchFamily="34" charset="-122"/>
            </a:endParaRPr>
          </a:p>
          <a:p>
            <a:pPr indent="457200">
              <a:lnSpc>
                <a:spcPts val="2900"/>
              </a:lnSpc>
            </a:pP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2900"/>
              </a:lnSpc>
            </a:pPr>
            <a:r>
              <a:rPr lang="zh-CN" altLang="en-US" dirty="0" smtClean="0">
                <a:solidFill>
                  <a:srgbClr val="000000"/>
                </a:solidFill>
                <a:latin typeface="微软雅黑" panose="020B0503020204020204" pitchFamily="34" charset="-122"/>
                <a:ea typeface="微软雅黑" panose="020B0503020204020204" pitchFamily="34" charset="-122"/>
              </a:rPr>
              <a:t>此即“对号入座原则”可以帮助发承包双方快速解决争议问题。</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为工程争议提供了简便、准确的解决路径。</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4511030" y="169476"/>
            <a:ext cx="3240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r>
              <a:rPr lang="zh-CN" altLang="en-US" sz="2800" b="1" dirty="0" smtClean="0">
                <a:solidFill>
                  <a:schemeClr val="bg1"/>
                </a:solidFill>
                <a:latin typeface="微软雅黑" panose="020B0503020204020204" pitchFamily="34" charset="-122"/>
                <a:ea typeface="微软雅黑" panose="020B0503020204020204" pitchFamily="34" charset="-122"/>
              </a:rPr>
              <a:t>、对号入座原则</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矩形 4"/>
          <p:cNvSpPr>
            <a:spLocks noChangeArrowheads="1"/>
          </p:cNvSpPr>
          <p:nvPr/>
        </p:nvSpPr>
        <p:spPr bwMode="auto">
          <a:xfrm>
            <a:off x="965280" y="1275765"/>
            <a:ext cx="7098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（五）“对号入座原则”为工程争议提供快速解决路径</a:t>
            </a:r>
            <a:r>
              <a:rPr lang="en-US" altLang="zh-CN" sz="2000" b="1" dirty="0" smtClean="0">
                <a:latin typeface="微软雅黑" pitchFamily="34" charset="-122"/>
                <a:ea typeface="微软雅黑" pitchFamily="34" charset="-122"/>
              </a:rPr>
              <a:t>        </a:t>
            </a:r>
            <a:endParaRPr lang="zh-CN" altLang="en-US" sz="2000" b="1" dirty="0">
              <a:latin typeface="微软雅黑" pitchFamily="34" charset="-122"/>
              <a:ea typeface="微软雅黑" pitchFamily="34" charset="-122"/>
            </a:endParaRPr>
          </a:p>
        </p:txBody>
      </p:sp>
      <p:sp>
        <p:nvSpPr>
          <p:cNvPr id="7" name="矩形 6"/>
          <p:cNvSpPr/>
          <p:nvPr/>
        </p:nvSpPr>
        <p:spPr>
          <a:xfrm>
            <a:off x="874626" y="1988840"/>
            <a:ext cx="5580620" cy="4356944"/>
          </a:xfrm>
          <a:prstGeom prst="rect">
            <a:avLst/>
          </a:prstGeom>
          <a:ln w="38100">
            <a:solidFill>
              <a:schemeClr val="bg1">
                <a:lumMod val="50000"/>
              </a:schemeClr>
            </a:solidFill>
          </a:ln>
        </p:spPr>
        <p:txBody>
          <a:bodyPr wrap="square" anchor="ctr">
            <a:noAutofit/>
          </a:bodyPr>
          <a:lstStyle/>
          <a:p>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招标投标法</a:t>
            </a:r>
            <a:r>
              <a:rPr lang="en-US" altLang="zh-CN"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pPr indent="457200"/>
            <a:r>
              <a:rPr lang="zh-CN" altLang="zh-CN" sz="1600" dirty="0">
                <a:latin typeface="微软雅黑" panose="020B0503020204020204" pitchFamily="34" charset="-122"/>
                <a:ea typeface="微软雅黑" panose="020B0503020204020204" pitchFamily="34" charset="-122"/>
              </a:rPr>
              <a:t>第十一</a:t>
            </a:r>
            <a:r>
              <a:rPr lang="zh-CN" altLang="zh-CN" sz="1600" dirty="0" smtClean="0">
                <a:latin typeface="微软雅黑" panose="020B0503020204020204" pitchFamily="34" charset="-122"/>
                <a:ea typeface="微软雅黑" panose="020B0503020204020204" pitchFamily="34" charset="-122"/>
              </a:rPr>
              <a:t>条</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国务院发展计划部门确定的国家重点项目和省、自治区、直辖市人民政府确定的地方重点项目不适宜公开招标的，经国务院发展计划部门或者省、自治区、直辖市人民政府批准，可以进行邀请招标。</a:t>
            </a: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招标投标法</a:t>
            </a:r>
            <a:r>
              <a:rPr lang="zh-CN" altLang="en-US" sz="1600" dirty="0">
                <a:latin typeface="微软雅黑" panose="020B0503020204020204" pitchFamily="34" charset="-122"/>
                <a:ea typeface="微软雅黑" panose="020B0503020204020204" pitchFamily="34" charset="-122"/>
              </a:rPr>
              <a:t>实施条例</a:t>
            </a:r>
            <a:r>
              <a:rPr lang="en-US" altLang="zh-CN" sz="1600" dirty="0">
                <a:latin typeface="微软雅黑" panose="020B0503020204020204" pitchFamily="34" charset="-122"/>
                <a:ea typeface="微软雅黑" panose="020B0503020204020204" pitchFamily="34" charset="-122"/>
              </a:rPr>
              <a:t>》</a:t>
            </a:r>
          </a:p>
          <a:p>
            <a:pPr indent="457200"/>
            <a:r>
              <a:rPr lang="zh-CN" altLang="zh-CN" sz="1600" dirty="0">
                <a:latin typeface="微软雅黑" panose="020B0503020204020204" pitchFamily="34" charset="-122"/>
                <a:ea typeface="微软雅黑" panose="020B0503020204020204" pitchFamily="34" charset="-122"/>
              </a:rPr>
              <a:t>第十一</a:t>
            </a:r>
            <a:r>
              <a:rPr lang="zh-CN" altLang="zh-CN" sz="1600" dirty="0" smtClean="0">
                <a:latin typeface="微软雅黑" panose="020B0503020204020204" pitchFamily="34" charset="-122"/>
                <a:ea typeface="微软雅黑" panose="020B0503020204020204" pitchFamily="34" charset="-122"/>
              </a:rPr>
              <a:t>条</a:t>
            </a: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全部</a:t>
            </a:r>
            <a:r>
              <a:rPr lang="zh-CN" altLang="zh-CN" sz="1600" dirty="0">
                <a:latin typeface="微软雅黑" panose="020B0503020204020204" pitchFamily="34" charset="-122"/>
                <a:ea typeface="微软雅黑" panose="020B0503020204020204" pitchFamily="34" charset="-122"/>
              </a:rPr>
              <a:t>使用国有资金投资或者国有资金投资占控股或者主导地位的依法必须招标项目，以及法律、行政法规或者国务院规定应当公开招标的其他项目，应当公开招标，但是有下列情形之一的，可以进行邀请招标：</a:t>
            </a:r>
          </a:p>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（一） 涉及国家安全、国家秘密不适宜公开招标的；</a:t>
            </a:r>
          </a:p>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（二） 项目技术复杂、有特殊要求或者受自然地域环境限制，只有少量几家潜在投标人可供选择的；</a:t>
            </a:r>
          </a:p>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（三） 采用公开招标方式的费用占招标项目总价值的比例过大的；</a:t>
            </a:r>
          </a:p>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（四）法律、行政法规或者国务院规定不宜公开招标的。</a:t>
            </a:r>
          </a:p>
        </p:txBody>
      </p:sp>
    </p:spTree>
    <p:extLst>
      <p:ext uri="{BB962C8B-B14F-4D97-AF65-F5344CB8AC3E}">
        <p14:creationId xmlns:p14="http://schemas.microsoft.com/office/powerpoint/2010/main" val="36301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7444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矩形 4"/>
          <p:cNvSpPr>
            <a:spLocks noChangeArrowheads="1"/>
          </p:cNvSpPr>
          <p:nvPr/>
        </p:nvSpPr>
        <p:spPr bwMode="auto">
          <a:xfrm>
            <a:off x="1199563" y="1916832"/>
            <a:ext cx="10296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七、</a:t>
            </a:r>
            <a:r>
              <a:rPr lang="zh-CN" altLang="en-US" sz="2400" b="1" dirty="0">
                <a:solidFill>
                  <a:schemeClr val="bg1"/>
                </a:solidFill>
                <a:latin typeface="微软雅黑" panose="020B0503020204020204" pitchFamily="34" charset="-122"/>
                <a:ea typeface="微软雅黑" panose="020B0503020204020204" pitchFamily="34" charset="-122"/>
              </a:rPr>
              <a:t>现场签证是合同状态改变后的快速补偿机制，是合同的有力的补充</a:t>
            </a:r>
          </a:p>
        </p:txBody>
      </p:sp>
      <p:sp>
        <p:nvSpPr>
          <p:cNvPr id="10" name="矩形 4"/>
          <p:cNvSpPr>
            <a:spLocks noChangeArrowheads="1"/>
          </p:cNvSpPr>
          <p:nvPr/>
        </p:nvSpPr>
        <p:spPr bwMode="auto">
          <a:xfrm>
            <a:off x="2206775" y="3203129"/>
            <a:ext cx="767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（二）现场签证必将成为合同体系中的组成部分</a:t>
            </a:r>
          </a:p>
        </p:txBody>
      </p:sp>
      <p:sp>
        <p:nvSpPr>
          <p:cNvPr id="11" name="矩形 4"/>
          <p:cNvSpPr>
            <a:spLocks noChangeArrowheads="1"/>
          </p:cNvSpPr>
          <p:nvPr/>
        </p:nvSpPr>
        <p:spPr bwMode="auto">
          <a:xfrm>
            <a:off x="2206775" y="2641397"/>
            <a:ext cx="790895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（一）现场签证是合同状态改变后的快速补偿机制</a:t>
            </a:r>
          </a:p>
        </p:txBody>
      </p:sp>
      <p:sp>
        <p:nvSpPr>
          <p:cNvPr id="12" name="矩形 4"/>
          <p:cNvSpPr>
            <a:spLocks noChangeArrowheads="1"/>
          </p:cNvSpPr>
          <p:nvPr/>
        </p:nvSpPr>
        <p:spPr bwMode="auto">
          <a:xfrm>
            <a:off x="2219473" y="3789040"/>
            <a:ext cx="7092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itchFamily="34" charset="-122"/>
                <a:ea typeface="微软雅黑" pitchFamily="34" charset="-122"/>
              </a:rPr>
              <a:t>三</a:t>
            </a:r>
            <a:r>
              <a:rPr lang="zh-CN" altLang="en-US" b="1" dirty="0" smtClean="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相关司法</a:t>
            </a:r>
            <a:r>
              <a:rPr lang="zh-CN" altLang="en-US" b="1" dirty="0" smtClean="0">
                <a:solidFill>
                  <a:schemeClr val="bg1"/>
                </a:solidFill>
                <a:latin typeface="微软雅黑" pitchFamily="34" charset="-122"/>
                <a:ea typeface="微软雅黑" pitchFamily="34" charset="-122"/>
              </a:rPr>
              <a:t>解释表明“现场签证”是确认工程量的</a:t>
            </a:r>
            <a:r>
              <a:rPr lang="zh-CN" altLang="en-US" b="1" dirty="0">
                <a:solidFill>
                  <a:schemeClr val="bg1"/>
                </a:solidFill>
                <a:latin typeface="微软雅黑" panose="020B0503020204020204" pitchFamily="34" charset="-122"/>
                <a:ea typeface="微软雅黑" panose="020B0503020204020204" pitchFamily="34" charset="-122"/>
              </a:rPr>
              <a:t>依据</a:t>
            </a:r>
          </a:p>
        </p:txBody>
      </p:sp>
      <p:sp>
        <p:nvSpPr>
          <p:cNvPr id="13" name="矩形 4"/>
          <p:cNvSpPr>
            <a:spLocks noChangeArrowheads="1"/>
          </p:cNvSpPr>
          <p:nvPr/>
        </p:nvSpPr>
        <p:spPr bwMode="auto">
          <a:xfrm>
            <a:off x="2206774" y="4355812"/>
            <a:ext cx="820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itchFamily="34" charset="-122"/>
                <a:ea typeface="微软雅黑" pitchFamily="34" charset="-122"/>
              </a:rPr>
              <a:t>（四</a:t>
            </a:r>
            <a:r>
              <a:rPr lang="zh-CN" altLang="en-US" b="1" dirty="0" smtClean="0">
                <a:solidFill>
                  <a:schemeClr val="bg1"/>
                </a:solidFill>
                <a:latin typeface="微软雅黑" pitchFamily="34" charset="-122"/>
                <a:ea typeface="微软雅黑" pitchFamily="34" charset="-122"/>
              </a:rPr>
              <a:t>）</a:t>
            </a:r>
            <a:r>
              <a:rPr lang="en-US" altLang="zh-CN" b="1" dirty="0" smtClean="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建设工程监理规范</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中的“</a:t>
            </a:r>
            <a:r>
              <a:rPr lang="zh-CN" altLang="zh-CN" b="1" dirty="0">
                <a:solidFill>
                  <a:schemeClr val="bg1"/>
                </a:solidFill>
                <a:latin typeface="微软雅黑" pitchFamily="34" charset="-122"/>
                <a:ea typeface="微软雅黑" pitchFamily="34" charset="-122"/>
              </a:rPr>
              <a:t>工程计量和付款签证</a:t>
            </a:r>
            <a:r>
              <a:rPr lang="zh-CN" altLang="en-US" b="1" dirty="0" smtClean="0">
                <a:solidFill>
                  <a:schemeClr val="bg1"/>
                </a:solidFill>
                <a:latin typeface="微软雅黑" pitchFamily="34" charset="-122"/>
                <a:ea typeface="微软雅黑" pitchFamily="34" charset="-122"/>
              </a:rPr>
              <a:t>”</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矩形 17"/>
          <p:cNvSpPr>
            <a:spLocks noChangeArrowheads="1"/>
          </p:cNvSpPr>
          <p:nvPr/>
        </p:nvSpPr>
        <p:spPr bwMode="auto">
          <a:xfrm>
            <a:off x="1519855" y="2348880"/>
            <a:ext cx="9111855"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4000"/>
              </a:lnSpc>
            </a:pPr>
            <a:r>
              <a:rPr lang="zh-CN" altLang="en-US" dirty="0">
                <a:solidFill>
                  <a:srgbClr val="000000"/>
                </a:solidFill>
                <a:latin typeface="微软雅黑" pitchFamily="34" charset="-122"/>
                <a:ea typeface="微软雅黑" pitchFamily="34" charset="-122"/>
              </a:rPr>
              <a:t>       合同的不完备性以及工程项目的一次性特征，使得工程建设合同的未来预期并不显著，发承包双方于项目初期缔结的合同无法将未来所发生的情况予以涵盖，进而在施工过程中，合同状态会发生改变。当合同状态改变发生后，需要通过补偿机制给予弥补。现场签证的实质是一种处理现场变化的</a:t>
            </a:r>
            <a:r>
              <a:rPr lang="zh-CN" altLang="en-US" b="1" dirty="0">
                <a:solidFill>
                  <a:schemeClr val="accent6">
                    <a:lumMod val="75000"/>
                  </a:schemeClr>
                </a:solidFill>
                <a:latin typeface="微软雅黑" pitchFamily="34" charset="-122"/>
                <a:ea typeface="微软雅黑" pitchFamily="34" charset="-122"/>
              </a:rPr>
              <a:t>快速简化机制</a:t>
            </a:r>
            <a:r>
              <a:rPr lang="zh-CN" altLang="en-US" dirty="0">
                <a:solidFill>
                  <a:srgbClr val="000000"/>
                </a:solidFill>
                <a:latin typeface="微软雅黑" pitchFamily="34" charset="-122"/>
                <a:ea typeface="微软雅黑" pitchFamily="34" charset="-122"/>
              </a:rPr>
              <a:t>，能够快速的对现场发生的小的或附带性的工作以变更方式进行认定。</a:t>
            </a:r>
          </a:p>
        </p:txBody>
      </p:sp>
      <p:sp>
        <p:nvSpPr>
          <p:cNvPr id="54278" name="矩形 4"/>
          <p:cNvSpPr>
            <a:spLocks noChangeArrowheads="1"/>
          </p:cNvSpPr>
          <p:nvPr/>
        </p:nvSpPr>
        <p:spPr bwMode="auto">
          <a:xfrm>
            <a:off x="924272" y="1600202"/>
            <a:ext cx="9314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000000"/>
                </a:solidFill>
                <a:latin typeface="微软雅黑" pitchFamily="34" charset="-122"/>
                <a:ea typeface="微软雅黑" pitchFamily="34" charset="-122"/>
              </a:rPr>
              <a:t>（一）现场签证是合同状态改变后的快速补偿机制</a:t>
            </a:r>
          </a:p>
        </p:txBody>
      </p:sp>
      <p:sp>
        <p:nvSpPr>
          <p:cNvPr id="7" name="矩形 4"/>
          <p:cNvSpPr>
            <a:spLocks noChangeArrowheads="1"/>
          </p:cNvSpPr>
          <p:nvPr/>
        </p:nvSpPr>
        <p:spPr bwMode="auto">
          <a:xfrm>
            <a:off x="478582" y="169476"/>
            <a:ext cx="11526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七、</a:t>
            </a:r>
            <a:r>
              <a:rPr lang="zh-CN" altLang="en-US" sz="2800" b="1" dirty="0">
                <a:solidFill>
                  <a:schemeClr val="bg1"/>
                </a:solidFill>
                <a:latin typeface="微软雅黑" panose="020B0503020204020204" pitchFamily="34" charset="-122"/>
                <a:ea typeface="微软雅黑" panose="020B0503020204020204" pitchFamily="34" charset="-122"/>
              </a:rPr>
              <a:t>现场签证是合同状态改变后的快速补偿机制，是合同的有力的补充</a:t>
            </a:r>
          </a:p>
        </p:txBody>
      </p:sp>
    </p:spTree>
    <p:extLst>
      <p:ext uri="{BB962C8B-B14F-4D97-AF65-F5344CB8AC3E}">
        <p14:creationId xmlns:p14="http://schemas.microsoft.com/office/powerpoint/2010/main" val="13495172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26980" y="1844824"/>
            <a:ext cx="10476136"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100"/>
              </a:lnSpc>
            </a:pPr>
            <a:r>
              <a:rPr lang="zh-CN" altLang="en-US" sz="1600" dirty="0">
                <a:solidFill>
                  <a:srgbClr val="000000"/>
                </a:solidFill>
                <a:latin typeface="微软雅黑" pitchFamily="34" charset="-122"/>
                <a:ea typeface="微软雅黑" pitchFamily="34" charset="-122"/>
              </a:rPr>
              <a:t>      虽然合同范本中未明确界定现场签证的概念，但现场签证因其能够快速处理现场变化降低合同状态补偿过程中的交易成本，得到了工程造价咨询界认可并被造价咨询人士广泛采用，同时其概念范畴被历次清单计价规范所接受，成为了正式制度的一部分，且作为专业术语加以规范。</a:t>
            </a:r>
            <a:endParaRPr lang="en-US" altLang="zh-CN" sz="1600" dirty="0">
              <a:solidFill>
                <a:srgbClr val="000000"/>
              </a:solidFill>
              <a:latin typeface="微软雅黑" pitchFamily="34" charset="-122"/>
              <a:ea typeface="微软雅黑" pitchFamily="34" charset="-122"/>
            </a:endParaRPr>
          </a:p>
        </p:txBody>
      </p:sp>
      <p:sp>
        <p:nvSpPr>
          <p:cNvPr id="56326" name="矩形 4"/>
          <p:cNvSpPr>
            <a:spLocks noChangeArrowheads="1"/>
          </p:cNvSpPr>
          <p:nvPr/>
        </p:nvSpPr>
        <p:spPr bwMode="auto">
          <a:xfrm>
            <a:off x="1090999" y="1309628"/>
            <a:ext cx="9314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000000"/>
                </a:solidFill>
                <a:latin typeface="微软雅黑" pitchFamily="34" charset="-122"/>
                <a:ea typeface="微软雅黑" pitchFamily="34" charset="-122"/>
              </a:rPr>
              <a:t>（二）现场签证必将成为合同体系中的组成部分</a:t>
            </a:r>
          </a:p>
        </p:txBody>
      </p:sp>
      <p:sp>
        <p:nvSpPr>
          <p:cNvPr id="9" name="矩形 13"/>
          <p:cNvSpPr>
            <a:spLocks noChangeArrowheads="1"/>
          </p:cNvSpPr>
          <p:nvPr/>
        </p:nvSpPr>
        <p:spPr bwMode="auto">
          <a:xfrm>
            <a:off x="926980" y="3330664"/>
            <a:ext cx="10476136" cy="168251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indent="457200">
              <a:lnSpc>
                <a:spcPts val="3100"/>
              </a:lnSpc>
            </a:pPr>
            <a:r>
              <a:rPr lang="en-US" altLang="zh-CN" sz="1600" dirty="0" smtClean="0">
                <a:latin typeface="微软雅黑" pitchFamily="34" charset="-122"/>
                <a:ea typeface="微软雅黑" pitchFamily="34" charset="-122"/>
              </a:rPr>
              <a:t>13</a:t>
            </a:r>
            <a:r>
              <a:rPr lang="zh-CN" altLang="en-US" sz="1600" dirty="0">
                <a:latin typeface="微软雅黑" pitchFamily="34" charset="-122"/>
                <a:ea typeface="微软雅黑" pitchFamily="34" charset="-122"/>
              </a:rPr>
              <a:t>版</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清单计价规范</a:t>
            </a:r>
            <a:r>
              <a:rPr lang="en-US" altLang="zh-CN" sz="1600" dirty="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2.0.24</a:t>
            </a:r>
            <a:r>
              <a:rPr lang="zh-CN" altLang="en-US" sz="1600" dirty="0" smtClean="0">
                <a:latin typeface="微软雅黑" pitchFamily="34" charset="-122"/>
                <a:ea typeface="微软雅黑" pitchFamily="34" charset="-122"/>
              </a:rPr>
              <a:t>条将</a:t>
            </a:r>
            <a:r>
              <a:rPr lang="zh-CN" altLang="en-US" sz="1600" dirty="0">
                <a:latin typeface="微软雅黑" pitchFamily="34" charset="-122"/>
                <a:ea typeface="微软雅黑" pitchFamily="34" charset="-122"/>
              </a:rPr>
              <a:t>现场签证界定为：发包人现场代表（或其授权的监理人、工程造价咨询人）与承包人现场代表就施工过程中涉及的责任事件所作的签认证明</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indent="457200">
              <a:lnSpc>
                <a:spcPts val="3100"/>
              </a:lnSpc>
            </a:pPr>
            <a:r>
              <a:rPr lang="en-US" altLang="zh-CN" sz="1600" dirty="0" smtClean="0">
                <a:latin typeface="微软雅黑" pitchFamily="34" charset="-122"/>
                <a:ea typeface="微软雅黑" pitchFamily="34" charset="-122"/>
              </a:rPr>
              <a:t>13</a:t>
            </a:r>
            <a:r>
              <a:rPr lang="zh-CN" altLang="en-US" sz="1600" dirty="0">
                <a:latin typeface="微软雅黑" pitchFamily="34" charset="-122"/>
                <a:ea typeface="微软雅黑" pitchFamily="34" charset="-122"/>
              </a:rPr>
              <a:t>版</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清单计价规范</a:t>
            </a:r>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9.14</a:t>
            </a:r>
            <a:r>
              <a:rPr lang="zh-CN" altLang="en-US" sz="1600" dirty="0" smtClean="0">
                <a:latin typeface="微软雅黑" pitchFamily="34" charset="-122"/>
                <a:ea typeface="微软雅黑" pitchFamily="34" charset="-122"/>
              </a:rPr>
              <a:t>节为“现场签证”，其中的</a:t>
            </a:r>
            <a:r>
              <a:rPr lang="en-US" altLang="zh-CN" sz="1600" dirty="0" smtClean="0">
                <a:latin typeface="微软雅黑" pitchFamily="34" charset="-122"/>
                <a:ea typeface="微软雅黑" pitchFamily="34" charset="-122"/>
              </a:rPr>
              <a:t>9.14.1</a:t>
            </a:r>
            <a:r>
              <a:rPr lang="zh-CN" altLang="en-US" sz="1600" dirty="0" smtClean="0">
                <a:latin typeface="微软雅黑" pitchFamily="34" charset="-122"/>
                <a:ea typeface="微软雅黑" pitchFamily="34" charset="-122"/>
              </a:rPr>
              <a:t>条对</a:t>
            </a:r>
            <a:r>
              <a:rPr lang="zh-CN" altLang="en-US" sz="1600" dirty="0">
                <a:latin typeface="微软雅黑" pitchFamily="34" charset="-122"/>
                <a:ea typeface="微软雅黑" pitchFamily="34" charset="-122"/>
              </a:rPr>
              <a:t>涉及到</a:t>
            </a:r>
            <a:r>
              <a:rPr lang="zh-CN" altLang="en-US" sz="1600" dirty="0" smtClean="0">
                <a:latin typeface="微软雅黑" pitchFamily="34" charset="-122"/>
                <a:ea typeface="微软雅黑" pitchFamily="34" charset="-122"/>
              </a:rPr>
              <a:t>的现场签证事件</a:t>
            </a:r>
            <a:r>
              <a:rPr lang="zh-CN" altLang="en-US" sz="1600" dirty="0">
                <a:latin typeface="微软雅黑" pitchFamily="34" charset="-122"/>
                <a:ea typeface="微软雅黑" pitchFamily="34" charset="-122"/>
              </a:rPr>
              <a:t>进行了描述，即合同以外的零星项目、非承包人责任事件等工作。</a:t>
            </a:r>
            <a:endParaRPr lang="en-US" altLang="zh-CN" sz="1600" dirty="0">
              <a:latin typeface="微软雅黑" pitchFamily="34" charset="-122"/>
              <a:ea typeface="微软雅黑" pitchFamily="34" charset="-122"/>
            </a:endParaRPr>
          </a:p>
        </p:txBody>
      </p:sp>
      <p:sp>
        <p:nvSpPr>
          <p:cNvPr id="10" name="矩形 9"/>
          <p:cNvSpPr>
            <a:spLocks noChangeArrowheads="1"/>
          </p:cNvSpPr>
          <p:nvPr/>
        </p:nvSpPr>
        <p:spPr bwMode="auto">
          <a:xfrm>
            <a:off x="926981" y="5157192"/>
            <a:ext cx="10476136"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100"/>
              </a:lnSpc>
            </a:pPr>
            <a:r>
              <a:rPr lang="zh-CN" altLang="en-US" sz="1600" dirty="0">
                <a:solidFill>
                  <a:srgbClr val="000000"/>
                </a:solidFill>
                <a:latin typeface="微软雅黑" pitchFamily="34" charset="-122"/>
                <a:ea typeface="微软雅黑" pitchFamily="34" charset="-122"/>
              </a:rPr>
              <a:t>       其中，“合同之外”指明了合同缔结之初未考虑到的事件，即合同状态发生改变；零星项目以及非承包人事件则指明了用于补偿该状态改变的具体工作内容。由此可见</a:t>
            </a:r>
            <a:r>
              <a:rPr lang="en-US" altLang="zh-CN" sz="1600" dirty="0">
                <a:solidFill>
                  <a:srgbClr val="000000"/>
                </a:solidFill>
                <a:latin typeface="微软雅黑" pitchFamily="34" charset="-122"/>
                <a:ea typeface="微软雅黑" pitchFamily="34" charset="-122"/>
              </a:rPr>
              <a:t>13</a:t>
            </a:r>
            <a:r>
              <a:rPr lang="zh-CN" altLang="en-US" sz="1600" dirty="0">
                <a:solidFill>
                  <a:srgbClr val="000000"/>
                </a:solidFill>
                <a:latin typeface="微软雅黑" pitchFamily="34" charset="-122"/>
                <a:ea typeface="微软雅黑" pitchFamily="34" charset="-122"/>
              </a:rPr>
              <a:t>版</a:t>
            </a:r>
            <a:r>
              <a:rPr lang="en-US" altLang="zh-CN" sz="1600" dirty="0">
                <a:solidFill>
                  <a:srgbClr val="000000"/>
                </a:solidFill>
                <a:latin typeface="微软雅黑" pitchFamily="34" charset="-122"/>
                <a:ea typeface="微软雅黑" pitchFamily="34" charset="-122"/>
              </a:rPr>
              <a:t>《</a:t>
            </a:r>
            <a:r>
              <a:rPr lang="zh-CN" altLang="en-US" sz="1600" dirty="0">
                <a:solidFill>
                  <a:srgbClr val="000000"/>
                </a:solidFill>
                <a:latin typeface="微软雅黑" pitchFamily="34" charset="-122"/>
                <a:ea typeface="微软雅黑" pitchFamily="34" charset="-122"/>
              </a:rPr>
              <a:t>清单计价规范</a:t>
            </a:r>
            <a:r>
              <a:rPr lang="en-US" altLang="zh-CN" sz="1600" dirty="0">
                <a:solidFill>
                  <a:srgbClr val="000000"/>
                </a:solidFill>
                <a:latin typeface="微软雅黑" pitchFamily="34" charset="-122"/>
                <a:ea typeface="微软雅黑" pitchFamily="34" charset="-122"/>
              </a:rPr>
              <a:t>》</a:t>
            </a:r>
            <a:r>
              <a:rPr lang="zh-CN" altLang="en-US" sz="1600" dirty="0">
                <a:solidFill>
                  <a:srgbClr val="000000"/>
                </a:solidFill>
                <a:latin typeface="微软雅黑" pitchFamily="34" charset="-122"/>
                <a:ea typeface="微软雅黑" pitchFamily="34" charset="-122"/>
              </a:rPr>
              <a:t>的相关规定使现场签证的概念由过去非正式制度的体现逐步走向制度化、法制化。因此必将成为合同体系中的组成部分。</a:t>
            </a:r>
          </a:p>
        </p:txBody>
      </p:sp>
      <p:sp>
        <p:nvSpPr>
          <p:cNvPr id="7" name="矩形 4"/>
          <p:cNvSpPr>
            <a:spLocks noChangeArrowheads="1"/>
          </p:cNvSpPr>
          <p:nvPr/>
        </p:nvSpPr>
        <p:spPr bwMode="auto">
          <a:xfrm>
            <a:off x="478582" y="169476"/>
            <a:ext cx="11526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七、</a:t>
            </a:r>
            <a:r>
              <a:rPr lang="zh-CN" altLang="en-US" sz="2800" b="1" dirty="0">
                <a:solidFill>
                  <a:schemeClr val="bg1"/>
                </a:solidFill>
                <a:latin typeface="微软雅黑" panose="020B0503020204020204" pitchFamily="34" charset="-122"/>
                <a:ea typeface="微软雅黑" panose="020B0503020204020204" pitchFamily="34" charset="-122"/>
              </a:rPr>
              <a:t>现场签证是合同状态改变后的快速补偿机制，是合同的有力的补充</a:t>
            </a:r>
          </a:p>
        </p:txBody>
      </p:sp>
    </p:spTree>
    <p:extLst>
      <p:ext uri="{BB962C8B-B14F-4D97-AF65-F5344CB8AC3E}">
        <p14:creationId xmlns:p14="http://schemas.microsoft.com/office/powerpoint/2010/main" val="3170351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6654" y="1916832"/>
            <a:ext cx="9937104" cy="3683060"/>
          </a:xfrm>
          <a:prstGeom prst="rect">
            <a:avLst/>
          </a:prstGeom>
        </p:spPr>
        <p:txBody>
          <a:bodyPr wrap="square" anchor="ctr">
            <a:spAutoFit/>
          </a:bodyPr>
          <a:lstStyle/>
          <a:p>
            <a:pPr algn="ctr">
              <a:lnSpc>
                <a:spcPts val="35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最高人民法院关于审理建设工程施工合同纠纷案件适用法律若干问题的解释</a:t>
            </a:r>
            <a:r>
              <a:rPr lang="en-US" altLang="zh-CN" dirty="0" smtClean="0">
                <a:solidFill>
                  <a:srgbClr val="000000"/>
                </a:solidFill>
                <a:latin typeface="微软雅黑" panose="020B0503020204020204" pitchFamily="34" charset="-122"/>
                <a:ea typeface="微软雅黑" panose="020B0503020204020204" pitchFamily="34" charset="-122"/>
              </a:rPr>
              <a:t>》</a:t>
            </a:r>
          </a:p>
          <a:p>
            <a:pPr algn="ctr">
              <a:lnSpc>
                <a:spcPts val="3500"/>
              </a:lnSpc>
            </a:pPr>
            <a:r>
              <a:rPr lang="zh-CN" altLang="en-US" sz="1600" dirty="0" smtClean="0">
                <a:solidFill>
                  <a:srgbClr val="000000"/>
                </a:solidFill>
                <a:latin typeface="微软雅黑" panose="020B0503020204020204" pitchFamily="34" charset="-122"/>
                <a:ea typeface="微软雅黑" panose="020B0503020204020204" pitchFamily="34" charset="-122"/>
              </a:rPr>
              <a:t>（</a:t>
            </a:r>
            <a:r>
              <a:rPr lang="en-US" altLang="zh-CN" sz="1600" dirty="0" smtClean="0">
                <a:solidFill>
                  <a:srgbClr val="000000"/>
                </a:solidFill>
                <a:latin typeface="微软雅黑" panose="020B0503020204020204" pitchFamily="34" charset="-122"/>
                <a:ea typeface="微软雅黑" panose="020B0503020204020204" pitchFamily="34" charset="-122"/>
              </a:rPr>
              <a:t>2004</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29</a:t>
            </a:r>
            <a:r>
              <a:rPr lang="zh-CN" altLang="en-US" sz="1600" dirty="0">
                <a:solidFill>
                  <a:srgbClr val="000000"/>
                </a:solidFill>
                <a:latin typeface="微软雅黑" panose="020B0503020204020204" pitchFamily="34" charset="-122"/>
                <a:ea typeface="微软雅黑" panose="020B0503020204020204" pitchFamily="34" charset="-122"/>
              </a:rPr>
              <a:t>日由最高人民法院审判委员会第</a:t>
            </a:r>
            <a:r>
              <a:rPr lang="en-US" altLang="zh-CN" sz="1600" dirty="0">
                <a:solidFill>
                  <a:srgbClr val="000000"/>
                </a:solidFill>
                <a:latin typeface="微软雅黑" panose="020B0503020204020204" pitchFamily="34" charset="-122"/>
                <a:ea typeface="微软雅黑" panose="020B0503020204020204" pitchFamily="34" charset="-122"/>
              </a:rPr>
              <a:t>1327</a:t>
            </a:r>
            <a:r>
              <a:rPr lang="zh-CN" altLang="en-US" sz="1600" dirty="0">
                <a:solidFill>
                  <a:srgbClr val="000000"/>
                </a:solidFill>
                <a:latin typeface="微软雅黑" panose="020B0503020204020204" pitchFamily="34" charset="-122"/>
                <a:ea typeface="微软雅黑" panose="020B0503020204020204" pitchFamily="34" charset="-122"/>
              </a:rPr>
              <a:t>次会议通过</a:t>
            </a:r>
            <a:r>
              <a:rPr lang="zh-CN" altLang="en-US" sz="1600" dirty="0" smtClean="0">
                <a:solidFill>
                  <a:srgbClr val="000000"/>
                </a:solidFill>
                <a:latin typeface="微软雅黑" panose="020B0503020204020204" pitchFamily="34" charset="-122"/>
                <a:ea typeface="微软雅黑" panose="020B0503020204020204" pitchFamily="34" charset="-122"/>
              </a:rPr>
              <a:t>，自</a:t>
            </a:r>
            <a:r>
              <a:rPr lang="en-US" altLang="zh-CN" sz="1600" dirty="0">
                <a:solidFill>
                  <a:srgbClr val="000000"/>
                </a:solidFill>
                <a:latin typeface="微软雅黑" panose="020B0503020204020204" pitchFamily="34" charset="-122"/>
                <a:ea typeface="微软雅黑" panose="020B0503020204020204" pitchFamily="34" charset="-122"/>
              </a:rPr>
              <a:t>2005</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日起</a:t>
            </a:r>
            <a:r>
              <a:rPr lang="zh-CN" altLang="en-US" sz="1600" dirty="0" smtClean="0">
                <a:solidFill>
                  <a:srgbClr val="000000"/>
                </a:solidFill>
                <a:latin typeface="微软雅黑" panose="020B0503020204020204" pitchFamily="34" charset="-122"/>
                <a:ea typeface="微软雅黑" panose="020B0503020204020204" pitchFamily="34" charset="-122"/>
              </a:rPr>
              <a:t>施行）</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a:lnSpc>
                <a:spcPts val="3500"/>
              </a:lnSpc>
            </a:pPr>
            <a:endParaRPr lang="en-US" altLang="zh-CN" sz="1600" dirty="0">
              <a:solidFill>
                <a:srgbClr val="000000"/>
              </a:solidFill>
              <a:latin typeface="微软雅黑" panose="020B0503020204020204" pitchFamily="34" charset="-122"/>
              <a:ea typeface="微软雅黑" panose="020B0503020204020204" pitchFamily="34" charset="-122"/>
            </a:endParaRPr>
          </a:p>
          <a:p>
            <a:pPr indent="457200">
              <a:lnSpc>
                <a:spcPts val="3500"/>
              </a:lnSpc>
            </a:pPr>
            <a:r>
              <a:rPr lang="zh-CN" altLang="en-US" dirty="0">
                <a:solidFill>
                  <a:srgbClr val="000000"/>
                </a:solidFill>
                <a:latin typeface="微软雅黑" panose="020B0503020204020204" pitchFamily="34" charset="-122"/>
                <a:ea typeface="微软雅黑" panose="020B0503020204020204" pitchFamily="34" charset="-122"/>
              </a:rPr>
              <a:t>第十九条规定</a:t>
            </a:r>
            <a:r>
              <a:rPr lang="zh-CN" altLang="en-US" dirty="0" smtClean="0">
                <a:solidFill>
                  <a:srgbClr val="000000"/>
                </a:solidFill>
                <a:latin typeface="微软雅黑" panose="020B0503020204020204" pitchFamily="34" charset="-122"/>
                <a:ea typeface="微软雅黑" panose="020B0503020204020204" pitchFamily="34" charset="-122"/>
              </a:rPr>
              <a:t>：“当事人</a:t>
            </a:r>
            <a:r>
              <a:rPr lang="zh-CN" altLang="en-US" dirty="0">
                <a:solidFill>
                  <a:srgbClr val="000000"/>
                </a:solidFill>
                <a:latin typeface="微软雅黑" panose="020B0503020204020204" pitchFamily="34" charset="-122"/>
                <a:ea typeface="微软雅黑" panose="020B0503020204020204" pitchFamily="34" charset="-122"/>
              </a:rPr>
              <a:t>对工程量</a:t>
            </a:r>
            <a:r>
              <a:rPr lang="zh-CN" altLang="en-US" dirty="0" smtClean="0">
                <a:solidFill>
                  <a:srgbClr val="000000"/>
                </a:solidFill>
                <a:latin typeface="微软雅黑" panose="020B0503020204020204" pitchFamily="34" charset="-122"/>
                <a:ea typeface="微软雅黑" panose="020B0503020204020204" pitchFamily="34" charset="-122"/>
              </a:rPr>
              <a:t>有争议的</a:t>
            </a:r>
            <a:r>
              <a:rPr lang="zh-CN" altLang="en-US" dirty="0">
                <a:solidFill>
                  <a:srgbClr val="000000"/>
                </a:solidFill>
                <a:latin typeface="微软雅黑" panose="020B0503020204020204" pitchFamily="34" charset="-122"/>
                <a:ea typeface="微软雅黑" panose="020B0503020204020204" pitchFamily="34" charset="-122"/>
              </a:rPr>
              <a:t>，按照施工过程中形成的</a:t>
            </a:r>
            <a:r>
              <a:rPr lang="zh-CN" altLang="en-US" b="1" dirty="0">
                <a:solidFill>
                  <a:srgbClr val="000000"/>
                </a:solidFill>
                <a:latin typeface="微软雅黑" panose="020B0503020204020204" pitchFamily="34" charset="-122"/>
                <a:ea typeface="微软雅黑" panose="020B0503020204020204" pitchFamily="34" charset="-122"/>
              </a:rPr>
              <a:t>签证</a:t>
            </a:r>
            <a:r>
              <a:rPr lang="zh-CN" altLang="en-US" dirty="0">
                <a:solidFill>
                  <a:srgbClr val="000000"/>
                </a:solidFill>
                <a:latin typeface="微软雅黑" panose="020B0503020204020204" pitchFamily="34" charset="-122"/>
                <a:ea typeface="微软雅黑" panose="020B0503020204020204" pitchFamily="34" charset="-122"/>
              </a:rPr>
              <a:t>等书面文件确认。承包人能够证明发包人同意其施工，但未能提供签证文件证明工程量</a:t>
            </a:r>
            <a:r>
              <a:rPr lang="zh-CN" altLang="en-US" dirty="0" smtClean="0">
                <a:solidFill>
                  <a:srgbClr val="000000"/>
                </a:solidFill>
                <a:latin typeface="微软雅黑" panose="020B0503020204020204" pitchFamily="34" charset="-122"/>
                <a:ea typeface="微软雅黑" panose="020B0503020204020204" pitchFamily="34" charset="-122"/>
              </a:rPr>
              <a:t>发生的</a:t>
            </a:r>
            <a:r>
              <a:rPr lang="zh-CN" altLang="en-US" dirty="0">
                <a:solidFill>
                  <a:srgbClr val="000000"/>
                </a:solidFill>
                <a:latin typeface="微软雅黑" panose="020B0503020204020204" pitchFamily="34" charset="-122"/>
                <a:ea typeface="微软雅黑" panose="020B0503020204020204" pitchFamily="34" charset="-122"/>
              </a:rPr>
              <a:t>，可以按照当事人提供的其他证据确认实际发生的工程量</a:t>
            </a:r>
            <a:r>
              <a:rPr lang="zh-CN" altLang="en-US" dirty="0" smtClean="0">
                <a:solidFill>
                  <a:srgbClr val="000000"/>
                </a:solidFill>
                <a:latin typeface="微软雅黑" panose="020B0503020204020204" pitchFamily="34" charset="-122"/>
                <a:ea typeface="微软雅黑" panose="020B0503020204020204" pitchFamily="34" charset="-122"/>
              </a:rPr>
              <a:t>。”</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500"/>
              </a:lnSpc>
            </a:pP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nSpc>
                <a:spcPts val="3500"/>
              </a:lnSpc>
            </a:pPr>
            <a:r>
              <a:rPr lang="zh-CN" altLang="en-US" b="1" dirty="0" smtClean="0">
                <a:solidFill>
                  <a:srgbClr val="000000"/>
                </a:solidFill>
                <a:latin typeface="微软雅黑" panose="020B0503020204020204" pitchFamily="34" charset="-122"/>
                <a:ea typeface="微软雅黑" panose="020B0503020204020204" pitchFamily="34" charset="-122"/>
              </a:rPr>
              <a:t>该条司法解释，明确</a:t>
            </a:r>
            <a:r>
              <a:rPr lang="zh-CN" altLang="en-US" b="1" dirty="0">
                <a:solidFill>
                  <a:srgbClr val="000000"/>
                </a:solidFill>
                <a:latin typeface="微软雅黑" panose="020B0503020204020204" pitchFamily="34" charset="-122"/>
                <a:ea typeface="微软雅黑" panose="020B0503020204020204" pitchFamily="34" charset="-122"/>
              </a:rPr>
              <a:t>了</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工程签证</a:t>
            </a:r>
            <a:r>
              <a:rPr lang="zh-CN" altLang="en-US" b="1" dirty="0">
                <a:solidFill>
                  <a:srgbClr val="000000"/>
                </a:solidFill>
                <a:latin typeface="微软雅黑" panose="020B0503020204020204" pitchFamily="34" charset="-122"/>
                <a:ea typeface="微软雅黑" panose="020B0503020204020204" pitchFamily="34" charset="-122"/>
              </a:rPr>
              <a:t>就是确认履约过程中工程量变化的</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依据</a:t>
            </a:r>
            <a:r>
              <a:rPr lang="zh-CN" altLang="en-US" b="1" dirty="0">
                <a:solidFill>
                  <a:srgbClr val="000000"/>
                </a:solidFill>
                <a:latin typeface="微软雅黑" panose="020B0503020204020204" pitchFamily="34" charset="-122"/>
                <a:ea typeface="微软雅黑" panose="020B0503020204020204" pitchFamily="34" charset="-122"/>
              </a:rPr>
              <a:t>。</a:t>
            </a:r>
            <a:endParaRPr lang="zh-CN" altLang="en-US" b="1" dirty="0">
              <a:solidFill>
                <a:srgbClr val="000000"/>
              </a:solidFill>
              <a:effectLst/>
              <a:latin typeface="微软雅黑" panose="020B0503020204020204" pitchFamily="34" charset="-122"/>
              <a:ea typeface="微软雅黑" panose="020B0503020204020204" pitchFamily="34" charset="-122"/>
            </a:endParaRPr>
          </a:p>
        </p:txBody>
      </p:sp>
      <p:sp>
        <p:nvSpPr>
          <p:cNvPr id="13" name="矩形 4"/>
          <p:cNvSpPr>
            <a:spLocks noChangeArrowheads="1"/>
          </p:cNvSpPr>
          <p:nvPr/>
        </p:nvSpPr>
        <p:spPr bwMode="auto">
          <a:xfrm>
            <a:off x="838622" y="1340768"/>
            <a:ext cx="9005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三</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相关司法</a:t>
            </a:r>
            <a:r>
              <a:rPr lang="zh-CN" altLang="en-US" sz="2000" b="1" dirty="0" smtClean="0">
                <a:latin typeface="微软雅黑" pitchFamily="34" charset="-122"/>
                <a:ea typeface="微软雅黑" pitchFamily="34" charset="-122"/>
              </a:rPr>
              <a:t>解释表明“现场签证”是确认</a:t>
            </a:r>
            <a:r>
              <a:rPr lang="zh-CN" altLang="en-US" sz="2000" b="1" dirty="0">
                <a:latin typeface="微软雅黑" pitchFamily="34" charset="-122"/>
                <a:ea typeface="微软雅黑" pitchFamily="34" charset="-122"/>
              </a:rPr>
              <a:t>工程量变化的依据</a:t>
            </a:r>
          </a:p>
        </p:txBody>
      </p:sp>
      <p:sp>
        <p:nvSpPr>
          <p:cNvPr id="9" name="矩形 4"/>
          <p:cNvSpPr>
            <a:spLocks noChangeArrowheads="1"/>
          </p:cNvSpPr>
          <p:nvPr/>
        </p:nvSpPr>
        <p:spPr bwMode="auto">
          <a:xfrm>
            <a:off x="478582" y="169476"/>
            <a:ext cx="11526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七、</a:t>
            </a:r>
            <a:r>
              <a:rPr lang="zh-CN" altLang="en-US" sz="2800" b="1" dirty="0">
                <a:solidFill>
                  <a:schemeClr val="bg1"/>
                </a:solidFill>
                <a:latin typeface="微软雅黑" panose="020B0503020204020204" pitchFamily="34" charset="-122"/>
                <a:ea typeface="微软雅黑" panose="020B0503020204020204" pitchFamily="34" charset="-122"/>
              </a:rPr>
              <a:t>现场签证是合同状态改变后的快速补偿机制，是合同的有力的补充</a:t>
            </a:r>
          </a:p>
        </p:txBody>
      </p:sp>
    </p:spTree>
    <p:extLst>
      <p:ext uri="{BB962C8B-B14F-4D97-AF65-F5344CB8AC3E}">
        <p14:creationId xmlns:p14="http://schemas.microsoft.com/office/powerpoint/2010/main" val="37460991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26654" y="2204864"/>
            <a:ext cx="10081120" cy="3096344"/>
          </a:xfrm>
          <a:prstGeom prst="rect">
            <a:avLst/>
          </a:prstGeom>
          <a:ln w="38100">
            <a:solidFill>
              <a:schemeClr val="bg1">
                <a:lumMod val="50000"/>
              </a:schemeClr>
            </a:solidFill>
          </a:ln>
        </p:spPr>
        <p:txBody>
          <a:bodyPr wrap="square" anchor="ctr">
            <a:noAutofit/>
          </a:bodyPr>
          <a:lstStyle/>
          <a:p>
            <a:pPr>
              <a:lnSpc>
                <a:spcPts val="35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建设工程监理规范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rPr>
              <a:t>GB/T 50319—2013</a:t>
            </a:r>
            <a:r>
              <a:rPr lang="zh-CN" altLang="en-US" dirty="0">
                <a:solidFill>
                  <a:srgbClr val="000000"/>
                </a:solidFill>
                <a:latin typeface="微软雅黑" panose="020B0503020204020204" pitchFamily="34" charset="-122"/>
                <a:ea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rPr>
              <a:t>5.3</a:t>
            </a:r>
            <a:r>
              <a:rPr lang="zh-CN" altLang="en-US" dirty="0">
                <a:solidFill>
                  <a:srgbClr val="000000"/>
                </a:solidFill>
                <a:latin typeface="微软雅黑" panose="020B0503020204020204" pitchFamily="34" charset="-122"/>
                <a:ea typeface="微软雅黑" panose="020B0503020204020204" pitchFamily="34" charset="-122"/>
              </a:rPr>
              <a:t>节“</a:t>
            </a:r>
            <a:r>
              <a:rPr lang="zh-CN" altLang="zh-CN" dirty="0">
                <a:solidFill>
                  <a:srgbClr val="000000"/>
                </a:solidFill>
                <a:latin typeface="微软雅黑" panose="020B0503020204020204" pitchFamily="34" charset="-122"/>
                <a:ea typeface="微软雅黑" panose="020B0503020204020204" pitchFamily="34" charset="-122"/>
              </a:rPr>
              <a:t>工程造价控制</a:t>
            </a:r>
            <a:r>
              <a:rPr lang="zh-CN" altLang="en-US" dirty="0">
                <a:solidFill>
                  <a:srgbClr val="000000"/>
                </a:solidFill>
                <a:latin typeface="微软雅黑" panose="020B0503020204020204" pitchFamily="34" charset="-122"/>
                <a:ea typeface="微软雅黑" panose="020B0503020204020204" pitchFamily="34" charset="-122"/>
              </a:rPr>
              <a:t>”，其中：</a:t>
            </a:r>
            <a:endParaRPr lang="en-US" altLang="zh-CN" dirty="0">
              <a:solidFill>
                <a:srgbClr val="000000"/>
              </a:solidFill>
              <a:latin typeface="微软雅黑" panose="020B0503020204020204" pitchFamily="34" charset="-122"/>
              <a:ea typeface="微软雅黑" panose="020B0503020204020204" pitchFamily="34" charset="-122"/>
            </a:endParaRPr>
          </a:p>
          <a:p>
            <a:pPr>
              <a:lnSpc>
                <a:spcPts val="3500"/>
              </a:lnSpc>
            </a:pPr>
            <a:r>
              <a:rPr lang="en-US" altLang="zh-CN" dirty="0" smtClean="0">
                <a:solidFill>
                  <a:srgbClr val="000000"/>
                </a:solidFill>
                <a:latin typeface="微软雅黑" panose="020B0503020204020204" pitchFamily="34" charset="-122"/>
                <a:ea typeface="微软雅黑" panose="020B0503020204020204" pitchFamily="34" charset="-122"/>
              </a:rPr>
              <a:t>          5.3.1 </a:t>
            </a:r>
            <a:r>
              <a:rPr lang="zh-CN" altLang="zh-CN" dirty="0">
                <a:solidFill>
                  <a:srgbClr val="000000"/>
                </a:solidFill>
                <a:latin typeface="微软雅黑" panose="020B0503020204020204" pitchFamily="34" charset="-122"/>
                <a:ea typeface="微软雅黑" panose="020B0503020204020204" pitchFamily="34" charset="-122"/>
              </a:rPr>
              <a:t>项目监理机构应按下列程序进行</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工程计量和付款</a:t>
            </a:r>
            <a:r>
              <a:rPr lang="zh-CN" altLang="zh-CN" b="1" dirty="0" smtClean="0">
                <a:solidFill>
                  <a:schemeClr val="accent6">
                    <a:lumMod val="75000"/>
                  </a:schemeClr>
                </a:solidFill>
                <a:latin typeface="微软雅黑" panose="020B0503020204020204" pitchFamily="34" charset="-122"/>
                <a:ea typeface="微软雅黑" panose="020B0503020204020204" pitchFamily="34" charset="-122"/>
              </a:rPr>
              <a:t>签证</a:t>
            </a:r>
            <a:r>
              <a:rPr lang="zh-CN" altLang="zh-CN"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zh-CN" dirty="0">
              <a:solidFill>
                <a:schemeClr val="accent6">
                  <a:lumMod val="75000"/>
                </a:schemeClr>
              </a:solidFill>
              <a:latin typeface="微软雅黑" panose="020B0503020204020204" pitchFamily="34" charset="-122"/>
              <a:ea typeface="微软雅黑" panose="020B0503020204020204" pitchFamily="34" charset="-122"/>
            </a:endParaRPr>
          </a:p>
          <a:p>
            <a:pPr>
              <a:lnSpc>
                <a:spcPts val="3500"/>
              </a:lnSpc>
            </a:pPr>
            <a:r>
              <a:rPr lang="en-US" altLang="zh-CN" dirty="0" smtClean="0">
                <a:solidFill>
                  <a:srgbClr val="000000"/>
                </a:solidFill>
                <a:latin typeface="微软雅黑" panose="020B0503020204020204" pitchFamily="34" charset="-122"/>
                <a:ea typeface="微软雅黑" panose="020B0503020204020204" pitchFamily="34" charset="-122"/>
              </a:rPr>
              <a:t>    1</a:t>
            </a:r>
            <a:r>
              <a:rPr lang="zh-CN" altLang="en-US" dirty="0" smtClean="0">
                <a:solidFill>
                  <a:srgbClr val="000000"/>
                </a:solidFill>
                <a:latin typeface="微软雅黑" panose="020B0503020204020204" pitchFamily="34" charset="-122"/>
                <a:ea typeface="微软雅黑" panose="020B0503020204020204" pitchFamily="34" charset="-122"/>
              </a:rPr>
              <a:t>、</a:t>
            </a:r>
            <a:r>
              <a:rPr lang="zh-CN" altLang="zh-CN" dirty="0" smtClean="0">
                <a:solidFill>
                  <a:srgbClr val="000000"/>
                </a:solidFill>
                <a:latin typeface="微软雅黑" panose="020B0503020204020204" pitchFamily="34" charset="-122"/>
                <a:ea typeface="微软雅黑" panose="020B0503020204020204" pitchFamily="34" charset="-122"/>
              </a:rPr>
              <a:t>专业</a:t>
            </a:r>
            <a:r>
              <a:rPr lang="zh-CN" altLang="zh-CN" dirty="0">
                <a:solidFill>
                  <a:srgbClr val="000000"/>
                </a:solidFill>
                <a:latin typeface="微软雅黑" panose="020B0503020204020204" pitchFamily="34" charset="-122"/>
                <a:ea typeface="微软雅黑" panose="020B0503020204020204" pitchFamily="34" charset="-122"/>
              </a:rPr>
              <a:t>监理工程师对施工单位在工程款支付报审表中提交的工程量和支付金额进行复核，确定实际完成的工程量，提出到期应支付给施工单位的金额，并提出相应的支持性材料。</a:t>
            </a:r>
          </a:p>
          <a:p>
            <a:pPr>
              <a:lnSpc>
                <a:spcPts val="3500"/>
              </a:lnSpc>
            </a:pPr>
            <a:r>
              <a:rPr lang="en-US" altLang="zh-CN" dirty="0" smtClean="0">
                <a:solidFill>
                  <a:srgbClr val="000000"/>
                </a:solidFill>
                <a:latin typeface="微软雅黑" panose="020B0503020204020204" pitchFamily="34" charset="-122"/>
                <a:ea typeface="微软雅黑" panose="020B0503020204020204" pitchFamily="34" charset="-122"/>
              </a:rPr>
              <a:t>    2</a:t>
            </a:r>
            <a:r>
              <a:rPr lang="zh-CN" altLang="en-US" dirty="0" smtClean="0">
                <a:solidFill>
                  <a:srgbClr val="000000"/>
                </a:solidFill>
                <a:latin typeface="微软雅黑" panose="020B0503020204020204" pitchFamily="34" charset="-122"/>
                <a:ea typeface="微软雅黑" panose="020B0503020204020204" pitchFamily="34" charset="-122"/>
              </a:rPr>
              <a:t>、</a:t>
            </a:r>
            <a:r>
              <a:rPr lang="zh-CN" altLang="zh-CN" dirty="0" smtClean="0">
                <a:solidFill>
                  <a:srgbClr val="000000"/>
                </a:solidFill>
                <a:latin typeface="微软雅黑" panose="020B0503020204020204" pitchFamily="34" charset="-122"/>
                <a:ea typeface="微软雅黑" panose="020B0503020204020204" pitchFamily="34" charset="-122"/>
              </a:rPr>
              <a:t>总</a:t>
            </a:r>
            <a:r>
              <a:rPr lang="zh-CN" altLang="zh-CN" dirty="0">
                <a:solidFill>
                  <a:srgbClr val="000000"/>
                </a:solidFill>
                <a:latin typeface="微软雅黑" panose="020B0503020204020204" pitchFamily="34" charset="-122"/>
                <a:ea typeface="微软雅黑" panose="020B0503020204020204" pitchFamily="34" charset="-122"/>
              </a:rPr>
              <a:t>监理工程师对专业监理工程师的审查意见进行审核，签认后报建设单位审批。</a:t>
            </a:r>
          </a:p>
          <a:p>
            <a:pPr>
              <a:lnSpc>
                <a:spcPts val="3500"/>
              </a:lnSpc>
            </a:pPr>
            <a:r>
              <a:rPr lang="en-US" altLang="zh-CN" dirty="0" smtClean="0">
                <a:solidFill>
                  <a:srgbClr val="000000"/>
                </a:solidFill>
                <a:latin typeface="微软雅黑" panose="020B0503020204020204" pitchFamily="34" charset="-122"/>
                <a:ea typeface="微软雅黑" panose="020B0503020204020204" pitchFamily="34" charset="-122"/>
              </a:rPr>
              <a:t>    3</a:t>
            </a:r>
            <a:r>
              <a:rPr lang="zh-CN" altLang="en-US" dirty="0" smtClean="0">
                <a:solidFill>
                  <a:srgbClr val="000000"/>
                </a:solidFill>
                <a:latin typeface="微软雅黑" panose="020B0503020204020204" pitchFamily="34" charset="-122"/>
                <a:ea typeface="微软雅黑" panose="020B0503020204020204" pitchFamily="34" charset="-122"/>
              </a:rPr>
              <a:t>、</a:t>
            </a:r>
            <a:r>
              <a:rPr lang="zh-CN" altLang="zh-CN" dirty="0" smtClean="0">
                <a:solidFill>
                  <a:srgbClr val="000000"/>
                </a:solidFill>
                <a:latin typeface="微软雅黑" panose="020B0503020204020204" pitchFamily="34" charset="-122"/>
                <a:ea typeface="微软雅黑" panose="020B0503020204020204" pitchFamily="34" charset="-122"/>
              </a:rPr>
              <a:t>总</a:t>
            </a:r>
            <a:r>
              <a:rPr lang="zh-CN" altLang="zh-CN" dirty="0">
                <a:solidFill>
                  <a:srgbClr val="000000"/>
                </a:solidFill>
                <a:latin typeface="微软雅黑" panose="020B0503020204020204" pitchFamily="34" charset="-122"/>
                <a:ea typeface="微软雅黑" panose="020B0503020204020204" pitchFamily="34" charset="-122"/>
              </a:rPr>
              <a:t>监理工程师根据建设单位的审批意见，向施工单位</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签发工程款支付证书</a:t>
            </a:r>
            <a:r>
              <a:rPr lang="zh-CN" altLang="zh-CN"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 name="矩形 4"/>
          <p:cNvSpPr>
            <a:spLocks noChangeArrowheads="1"/>
          </p:cNvSpPr>
          <p:nvPr/>
        </p:nvSpPr>
        <p:spPr bwMode="auto">
          <a:xfrm>
            <a:off x="982638" y="1340768"/>
            <a:ext cx="8789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latin typeface="微软雅黑" pitchFamily="34" charset="-122"/>
                <a:ea typeface="微软雅黑" pitchFamily="34" charset="-122"/>
              </a:rPr>
              <a:t>（四</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建设工程监理规范</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中</a:t>
            </a:r>
            <a:r>
              <a:rPr lang="zh-CN" altLang="en-US" sz="2000" b="1" dirty="0">
                <a:latin typeface="微软雅黑" pitchFamily="34" charset="-122"/>
                <a:ea typeface="微软雅黑" pitchFamily="34" charset="-122"/>
              </a:rPr>
              <a:t>的“</a:t>
            </a:r>
            <a:r>
              <a:rPr lang="zh-CN" altLang="zh-CN" sz="2000" b="1" dirty="0">
                <a:latin typeface="微软雅黑" pitchFamily="34" charset="-122"/>
                <a:ea typeface="微软雅黑" pitchFamily="34" charset="-122"/>
              </a:rPr>
              <a:t>工程计量和付款签证</a:t>
            </a:r>
            <a:r>
              <a:rPr lang="zh-CN" altLang="en-US" sz="2000" b="1" dirty="0">
                <a:latin typeface="微软雅黑" pitchFamily="34" charset="-122"/>
                <a:ea typeface="微软雅黑" pitchFamily="34" charset="-122"/>
              </a:rPr>
              <a:t>”</a:t>
            </a:r>
          </a:p>
        </p:txBody>
      </p:sp>
      <p:sp>
        <p:nvSpPr>
          <p:cNvPr id="9" name="矩形 4"/>
          <p:cNvSpPr>
            <a:spLocks noChangeArrowheads="1"/>
          </p:cNvSpPr>
          <p:nvPr/>
        </p:nvSpPr>
        <p:spPr bwMode="auto">
          <a:xfrm>
            <a:off x="478582" y="169476"/>
            <a:ext cx="11526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七、</a:t>
            </a:r>
            <a:r>
              <a:rPr lang="zh-CN" altLang="en-US" sz="2800" b="1" dirty="0">
                <a:solidFill>
                  <a:schemeClr val="bg1"/>
                </a:solidFill>
                <a:latin typeface="微软雅黑" panose="020B0503020204020204" pitchFamily="34" charset="-122"/>
                <a:ea typeface="微软雅黑" panose="020B0503020204020204" pitchFamily="34" charset="-122"/>
              </a:rPr>
              <a:t>现场签证是合同状态改变后的快速补偿机制，是合同的有力的补充</a:t>
            </a:r>
          </a:p>
        </p:txBody>
      </p:sp>
    </p:spTree>
    <p:extLst>
      <p:ext uri="{BB962C8B-B14F-4D97-AF65-F5344CB8AC3E}">
        <p14:creationId xmlns:p14="http://schemas.microsoft.com/office/powerpoint/2010/main" val="326952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矩形 4"/>
          <p:cNvSpPr>
            <a:spLocks noChangeArrowheads="1"/>
          </p:cNvSpPr>
          <p:nvPr/>
        </p:nvSpPr>
        <p:spPr bwMode="auto">
          <a:xfrm>
            <a:off x="1291550" y="2032001"/>
            <a:ext cx="7107912" cy="53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400" b="1" dirty="0" smtClean="0">
                <a:solidFill>
                  <a:schemeClr val="bg1"/>
                </a:solidFill>
                <a:latin typeface="微软雅黑" pitchFamily="34" charset="-122"/>
                <a:ea typeface="微软雅黑" pitchFamily="34" charset="-122"/>
              </a:rPr>
              <a:t>八、</a:t>
            </a:r>
            <a:r>
              <a:rPr lang="zh-CN" altLang="en-US" sz="2400" b="1" dirty="0">
                <a:solidFill>
                  <a:schemeClr val="bg1"/>
                </a:solidFill>
                <a:latin typeface="微软雅黑" pitchFamily="34" charset="-122"/>
                <a:ea typeface="微软雅黑" pitchFamily="34" charset="-122"/>
              </a:rPr>
              <a:t>总价</a:t>
            </a:r>
            <a:r>
              <a:rPr lang="en-US" altLang="zh-CN" sz="2400" b="1" dirty="0">
                <a:solidFill>
                  <a:schemeClr val="bg1"/>
                </a:solidFill>
                <a:latin typeface="微软雅黑" pitchFamily="34" charset="-122"/>
                <a:ea typeface="微软雅黑" pitchFamily="34" charset="-122"/>
              </a:rPr>
              <a:t>/</a:t>
            </a:r>
            <a:r>
              <a:rPr lang="zh-CN" altLang="en-US" sz="2400" b="1" dirty="0">
                <a:solidFill>
                  <a:schemeClr val="bg1"/>
                </a:solidFill>
                <a:latin typeface="微软雅黑" pitchFamily="34" charset="-122"/>
                <a:ea typeface="微软雅黑" pitchFamily="34" charset="-122"/>
              </a:rPr>
              <a:t>单价包含风险的边界原则</a:t>
            </a:r>
            <a:endParaRPr lang="en-US" altLang="zh-CN" sz="2400" b="1" dirty="0">
              <a:solidFill>
                <a:schemeClr val="bg1"/>
              </a:solidFill>
              <a:latin typeface="微软雅黑" pitchFamily="34" charset="-122"/>
              <a:ea typeface="微软雅黑" pitchFamily="34" charset="-122"/>
            </a:endParaRPr>
          </a:p>
        </p:txBody>
      </p:sp>
      <p:sp>
        <p:nvSpPr>
          <p:cNvPr id="10" name="矩形 2"/>
          <p:cNvSpPr>
            <a:spLocks noChangeArrowheads="1"/>
          </p:cNvSpPr>
          <p:nvPr/>
        </p:nvSpPr>
        <p:spPr bwMode="auto">
          <a:xfrm>
            <a:off x="1989434" y="2881873"/>
            <a:ext cx="5612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itchFamily="34" charset="-122"/>
                <a:ea typeface="微软雅黑" pitchFamily="34" charset="-122"/>
              </a:rPr>
              <a:t>（一）总价合同</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通过风险包干进行事先补偿</a:t>
            </a:r>
          </a:p>
        </p:txBody>
      </p:sp>
      <p:sp>
        <p:nvSpPr>
          <p:cNvPr id="11" name="矩形 5"/>
          <p:cNvSpPr>
            <a:spLocks noChangeArrowheads="1"/>
          </p:cNvSpPr>
          <p:nvPr/>
        </p:nvSpPr>
        <p:spPr bwMode="auto">
          <a:xfrm>
            <a:off x="1989433" y="3496235"/>
            <a:ext cx="641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itchFamily="34" charset="-122"/>
                <a:ea typeface="微软雅黑" pitchFamily="34" charset="-122"/>
              </a:rPr>
              <a:t>（二）单价合同</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通过历次计量与支付进行动态补偿</a:t>
            </a:r>
          </a:p>
        </p:txBody>
      </p:sp>
      <p:sp>
        <p:nvSpPr>
          <p:cNvPr id="12" name="矩形 7"/>
          <p:cNvSpPr>
            <a:spLocks noChangeArrowheads="1"/>
          </p:cNvSpPr>
          <p:nvPr/>
        </p:nvSpPr>
        <p:spPr bwMode="auto">
          <a:xfrm>
            <a:off x="1989433" y="4109010"/>
            <a:ext cx="7994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itchFamily="34" charset="-122"/>
                <a:ea typeface="微软雅黑" pitchFamily="34" charset="-122"/>
              </a:rPr>
              <a:t>（三）成本加酬金合同</a:t>
            </a:r>
            <a:r>
              <a:rPr lang="en-US" altLang="zh-CN" sz="2000" b="1" dirty="0">
                <a:solidFill>
                  <a:schemeClr val="bg1"/>
                </a:solidFill>
                <a:latin typeface="微软雅黑" pitchFamily="34" charset="-122"/>
                <a:ea typeface="微软雅黑" pitchFamily="34" charset="-122"/>
              </a:rPr>
              <a:t>——</a:t>
            </a:r>
            <a:r>
              <a:rPr lang="zh-CN" altLang="en-US" sz="2000" b="1" dirty="0">
                <a:solidFill>
                  <a:schemeClr val="bg1"/>
                </a:solidFill>
                <a:latin typeface="微软雅黑" pitchFamily="34" charset="-122"/>
                <a:ea typeface="微软雅黑" pitchFamily="34" charset="-122"/>
              </a:rPr>
              <a:t>通过直接成本费的实报实销进行事后补偿</a:t>
            </a: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84448938"/>
              </p:ext>
            </p:extLst>
          </p:nvPr>
        </p:nvGraphicFramePr>
        <p:xfrm>
          <a:off x="731772" y="2636912"/>
          <a:ext cx="11157614" cy="3425825"/>
        </p:xfrm>
        <a:graphic>
          <a:graphicData uri="http://schemas.openxmlformats.org/drawingml/2006/table">
            <a:tbl>
              <a:tblPr>
                <a:tableStyleId>{BC89EF96-8CEA-46FF-86C4-4CE0E7609802}</a:tableStyleId>
              </a:tblPr>
              <a:tblGrid>
                <a:gridCol w="1382004"/>
                <a:gridCol w="4773518"/>
                <a:gridCol w="2736304"/>
                <a:gridCol w="2265788"/>
              </a:tblGrid>
              <a:tr h="703197">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合同类型</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13</a:t>
                      </a:r>
                      <a:r>
                        <a:rPr kumimoji="0" lang="zh-CN" altLang="en-US"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版</a:t>
                      </a:r>
                      <a:r>
                        <a:rPr kumimoji="0" lang="en-US" altLang="zh-CN"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a:t>
                      </a:r>
                      <a:r>
                        <a:rPr kumimoji="0" lang="zh-CN" altLang="en-US"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清单计价规范</a:t>
                      </a:r>
                      <a:r>
                        <a:rPr kumimoji="0" lang="en-US" altLang="zh-CN"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a:t>
                      </a:r>
                      <a:r>
                        <a:rPr kumimoji="0" lang="zh-CN" altLang="en-US"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中的术语解释</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endParaRPr>
                    </a:p>
                  </a:txBody>
                  <a:tcPr marL="121908" marR="121908" marT="45721" marB="45721"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合同的一般适用情形</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风险分担方式</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r>
              <a:tr h="944794">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总价合同</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2.0.12 </a:t>
                      </a:r>
                      <a:r>
                        <a:rPr kumimoji="0" lang="zh-CN" altLang="en-US"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条    发承包双方约定以施工图及其预算和有关条件进行合同价款计算、调整和确认的建设工程施工合同。 </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endParaRPr>
                    </a:p>
                  </a:txBody>
                  <a:tcPr marL="121908" marR="121908" marT="45721" marB="45721"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建设规模较小，技术难度较低，工期较短，且施工图设计已审查批准的建设工程</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rowSpan="2">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solidFill>
                            <a:schemeClr val="accent6">
                              <a:lumMod val="75000"/>
                            </a:schemeClr>
                          </a:solidFill>
                          <a:effectLst/>
                          <a:latin typeface="微软雅黑" panose="020B0503020204020204" pitchFamily="34" charset="-122"/>
                          <a:ea typeface="微软雅黑" panose="020B0503020204020204" pitchFamily="34" charset="-122"/>
                        </a:rPr>
                        <a:t>时间边界与对象边界二维度限定下的合理风险分担</a:t>
                      </a:r>
                      <a:endParaRPr kumimoji="0" lang="zh-CN" altLang="en-US" sz="1800" b="1" i="0" u="none" strike="noStrike" cap="none" normalizeH="0" baseline="0" dirty="0" smtClean="0">
                        <a:ln>
                          <a:noFill/>
                        </a:ln>
                        <a:solidFill>
                          <a:schemeClr val="accent6">
                            <a:lumMod val="75000"/>
                          </a:schemeClr>
                        </a:solidFill>
                        <a:effectLst/>
                        <a:latin typeface="微软雅黑" panose="020B0503020204020204" pitchFamily="34" charset="-122"/>
                        <a:ea typeface="微软雅黑" panose="020B0503020204020204" pitchFamily="34" charset="-122"/>
                      </a:endParaRPr>
                    </a:p>
                  </a:txBody>
                  <a:tcPr marL="121909" marR="121909" marT="45717" marB="45717" anchor="ctr" horzOverflow="overflow"/>
                </a:tc>
              </a:tr>
              <a:tr h="888917">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单价合同</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2.0.11</a:t>
                      </a:r>
                      <a:r>
                        <a:rPr kumimoji="0" lang="zh-CN" altLang="en-US"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条     发承包双方约定以工程量清单及其综合单价进行合同价款计算、调整和确认的建设工程施工合同。</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endParaRPr>
                    </a:p>
                  </a:txBody>
                  <a:tcPr marL="121908" marR="121908" marT="45721" marB="45721"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实行工程量清单计价的工程</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vMerge="1">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u="none" strike="noStrike" kern="1200" cap="none" normalizeH="0" baseline="0" dirty="0" smtClean="0">
                        <a:ln>
                          <a:noFill/>
                        </a:ln>
                        <a:solidFill>
                          <a:schemeClr val="accent6">
                            <a:lumMod val="75000"/>
                          </a:schemeClr>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r>
              <a:tr h="888917">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成本加酬金合同</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2.0.13</a:t>
                      </a:r>
                      <a:r>
                        <a:rPr kumimoji="0" lang="zh-CN" altLang="en-US" sz="14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rPr>
                        <a:t>条     发承包双方约定以施工工程成本再加合同约定酬金进行合同价款计算、调整和确认的建设工程，施工合同。 </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Gill Sans" pitchFamily="-84" charset="0"/>
                      </a:endParaRPr>
                    </a:p>
                  </a:txBody>
                  <a:tcPr marL="121908" marR="121908" marT="45721" marB="45721"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紧急抢险、救灾以及施工技术特别复杂的工程工程</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121909" marR="121909" marT="45717" marB="45717" anchor="ctr" horzOverflow="overflow"/>
                </a:tc>
                <a:tc>
                  <a:txBody>
                    <a:bodyPr/>
                    <a:lstStyle>
                      <a:lvl1pPr>
                        <a:spcBef>
                          <a:spcPct val="20000"/>
                        </a:spcBef>
                        <a:defRPr kumimoji="1" sz="2800">
                          <a:solidFill>
                            <a:schemeClr val="bg1"/>
                          </a:solidFill>
                          <a:latin typeface="Arial" panose="020B0604020202020204" pitchFamily="34" charset="0"/>
                          <a:ea typeface="宋体" panose="02010600030101010101" pitchFamily="2" charset="-122"/>
                          <a:cs typeface="Arial" panose="020B0604020202020204" pitchFamily="34" charset="0"/>
                        </a:defRPr>
                      </a:lvl1pPr>
                      <a:lvl2pPr marL="742950" indent="-285750">
                        <a:spcBef>
                          <a:spcPct val="20000"/>
                        </a:spcBef>
                        <a:defRPr kumimoji="1" sz="24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defRPr kumimoji="1"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defRPr kumimoji="1">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kumimoji="1">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kern="1200" cap="none" normalizeH="0" baseline="0" dirty="0" smtClean="0">
                          <a:ln>
                            <a:noFill/>
                          </a:ln>
                          <a:solidFill>
                            <a:schemeClr val="accent6">
                              <a:lumMod val="75000"/>
                            </a:schemeClr>
                          </a:solidFill>
                          <a:effectLst/>
                          <a:latin typeface="微软雅黑" panose="020B0503020204020204" pitchFamily="34" charset="-122"/>
                          <a:ea typeface="微软雅黑" panose="020B0503020204020204" pitchFamily="34" charset="-122"/>
                          <a:cs typeface="Arial" panose="020B0604020202020204" pitchFamily="34" charset="0"/>
                        </a:rPr>
                        <a:t>成本费根据发票实报实销</a:t>
                      </a:r>
                    </a:p>
                  </a:txBody>
                  <a:tcPr marL="121909" marR="121909" marT="45717" marB="45717" anchor="ctr" horzOverflow="overflow"/>
                </a:tc>
              </a:tr>
            </a:tbl>
          </a:graphicData>
        </a:graphic>
      </p:graphicFrame>
      <p:sp>
        <p:nvSpPr>
          <p:cNvPr id="60449" name="矩形 1"/>
          <p:cNvSpPr>
            <a:spLocks noChangeArrowheads="1"/>
          </p:cNvSpPr>
          <p:nvPr/>
        </p:nvSpPr>
        <p:spPr bwMode="auto">
          <a:xfrm>
            <a:off x="884152" y="1430635"/>
            <a:ext cx="108528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目前，我国有三种不同价格类型的合同，即总价合同，单价合同、成本加酬金合同。以上三种合同各有</a:t>
            </a:r>
            <a:r>
              <a:rPr lang="zh-CN" altLang="en-US" b="1" dirty="0">
                <a:solidFill>
                  <a:schemeClr val="accent6">
                    <a:lumMod val="75000"/>
                  </a:schemeClr>
                </a:solidFill>
                <a:latin typeface="微软雅黑" pitchFamily="34" charset="-122"/>
                <a:ea typeface="微软雅黑" pitchFamily="34" charset="-122"/>
              </a:rPr>
              <a:t>其不同的风险分担方式与特点</a:t>
            </a:r>
            <a:r>
              <a:rPr lang="zh-CN" altLang="en-US" dirty="0">
                <a:solidFill>
                  <a:srgbClr val="000000"/>
                </a:solidFill>
                <a:latin typeface="微软雅黑" pitchFamily="34" charset="-122"/>
                <a:ea typeface="微软雅黑" pitchFamily="34" charset="-122"/>
              </a:rPr>
              <a:t>。工程实践中，发承包双方需结合各种合同类型的风险分担方式与特点，选择适合拟建工程项目的合同类型。</a:t>
            </a:r>
            <a:endParaRPr lang="zh-CN" altLang="zh-CN" dirty="0">
              <a:solidFill>
                <a:srgbClr val="000000"/>
              </a:solidFill>
              <a:latin typeface="微软雅黑" pitchFamily="34" charset="-122"/>
              <a:ea typeface="微软雅黑" pitchFamily="34" charset="-122"/>
            </a:endParaRPr>
          </a:p>
        </p:txBody>
      </p:sp>
      <p:sp>
        <p:nvSpPr>
          <p:cNvPr id="5" name="矩形 4"/>
          <p:cNvSpPr>
            <a:spLocks noChangeArrowheads="1"/>
          </p:cNvSpPr>
          <p:nvPr/>
        </p:nvSpPr>
        <p:spPr bwMode="auto">
          <a:xfrm>
            <a:off x="3214886" y="188640"/>
            <a:ext cx="59766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800" b="1" dirty="0" smtClean="0">
                <a:solidFill>
                  <a:schemeClr val="bg1"/>
                </a:solidFill>
                <a:latin typeface="微软雅黑" pitchFamily="34" charset="-122"/>
                <a:ea typeface="微软雅黑" pitchFamily="34" charset="-122"/>
              </a:rPr>
              <a:t>八、</a:t>
            </a: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单价包含风险的边界原则</a:t>
            </a:r>
            <a:endParaRPr lang="en-US" altLang="zh-CN" sz="2800" b="1" dirty="0">
              <a:solidFill>
                <a:schemeClr val="bg1"/>
              </a:solidFill>
              <a:latin typeface="微软雅黑" pitchFamily="34" charset="-122"/>
              <a:ea typeface="微软雅黑" pitchFamily="34" charset="-122"/>
            </a:endParaRPr>
          </a:p>
        </p:txBody>
      </p:sp>
      <p:grpSp>
        <p:nvGrpSpPr>
          <p:cNvPr id="9" name="组合 8"/>
          <p:cNvGrpSpPr/>
          <p:nvPr/>
        </p:nvGrpSpPr>
        <p:grpSpPr>
          <a:xfrm>
            <a:off x="1270670" y="2845921"/>
            <a:ext cx="7920880" cy="2959343"/>
            <a:chOff x="1270670" y="2852936"/>
            <a:chExt cx="7920880" cy="2959343"/>
          </a:xfrm>
        </p:grpSpPr>
        <p:sp>
          <p:nvSpPr>
            <p:cNvPr id="2" name="TextBox 1"/>
            <p:cNvSpPr txBox="1"/>
            <p:nvPr/>
          </p:nvSpPr>
          <p:spPr>
            <a:xfrm>
              <a:off x="1270670" y="2852936"/>
              <a:ext cx="7920880" cy="2959343"/>
            </a:xfrm>
            <a:prstGeom prst="rect">
              <a:avLst/>
            </a:prstGeom>
            <a:solidFill>
              <a:schemeClr val="bg1">
                <a:lumMod val="50000"/>
                <a:alpha val="90000"/>
              </a:schemeClr>
            </a:solidFill>
          </p:spPr>
          <p:txBody>
            <a:bodyPr wrap="square" rtlCol="0" anchor="ctr">
              <a:noAutofit/>
            </a:bodyPr>
            <a:lstStyle/>
            <a:p>
              <a:pPr algn="ct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单价包含</a:t>
              </a:r>
              <a:r>
                <a:rPr lang="zh-CN" altLang="en-US" sz="2800" b="1" dirty="0">
                  <a:solidFill>
                    <a:schemeClr val="bg1"/>
                  </a:solidFill>
                  <a:latin typeface="微软雅黑" pitchFamily="34" charset="-122"/>
                  <a:ea typeface="微软雅黑" pitchFamily="34" charset="-122"/>
                </a:rPr>
                <a:t>风险的边界</a:t>
              </a:r>
              <a:r>
                <a:rPr lang="zh-CN" altLang="en-US" sz="2800" b="1" dirty="0" smtClean="0">
                  <a:solidFill>
                    <a:schemeClr val="bg1"/>
                  </a:solidFill>
                  <a:latin typeface="微软雅黑" pitchFamily="34" charset="-122"/>
                  <a:ea typeface="微软雅黑" pitchFamily="34" charset="-122"/>
                </a:rPr>
                <a:t>原则</a:t>
              </a:r>
              <a:endParaRPr lang="en-US" altLang="zh-CN" sz="2800" b="1" dirty="0" smtClean="0">
                <a:solidFill>
                  <a:schemeClr val="bg1"/>
                </a:solidFill>
                <a:latin typeface="微软雅黑" pitchFamily="34" charset="-122"/>
                <a:ea typeface="微软雅黑" pitchFamily="34" charset="-122"/>
              </a:endParaRPr>
            </a:p>
            <a:p>
              <a:pPr algn="ctr"/>
              <a:endParaRPr lang="en-US" altLang="zh-CN" sz="1050" b="1" dirty="0">
                <a:solidFill>
                  <a:schemeClr val="bg1"/>
                </a:solidFill>
                <a:latin typeface="微软雅黑" pitchFamily="34" charset="-122"/>
                <a:ea typeface="微软雅黑"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时间边界                计划工期</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对象</a:t>
              </a:r>
              <a:r>
                <a:rPr lang="zh-CN" altLang="en-US" sz="2800" b="1" dirty="0" smtClean="0">
                  <a:solidFill>
                    <a:schemeClr val="bg1"/>
                  </a:solidFill>
                  <a:latin typeface="微软雅黑" panose="020B0503020204020204" pitchFamily="34" charset="-122"/>
                  <a:ea typeface="微软雅黑" panose="020B0503020204020204" pitchFamily="34" charset="-122"/>
                </a:rPr>
                <a:t>边界           设计文件中的工程实体        </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4727054" y="4365104"/>
              <a:ext cx="1008112"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646934" y="4797152"/>
              <a:ext cx="1008112"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9695606" y="3717031"/>
            <a:ext cx="2160240" cy="1073105"/>
          </a:xfrm>
          <a:prstGeom prst="rect">
            <a:avLst/>
          </a:prstGeom>
          <a:noFill/>
          <a:ln w="57150">
            <a:solidFill>
              <a:schemeClr val="accent5">
                <a:lumMod val="50000"/>
              </a:schemeClr>
            </a:solidFill>
          </a:ln>
        </p:spPr>
        <p:txBody>
          <a:bodyPr wrap="square" rtlCol="0">
            <a:noAutofit/>
          </a:bodyPr>
          <a:lstStyle/>
          <a:p>
            <a:endParaRPr lang="zh-CN" altLang="en-US" dirty="0"/>
          </a:p>
        </p:txBody>
      </p:sp>
    </p:spTree>
    <p:extLst>
      <p:ext uri="{BB962C8B-B14F-4D97-AF65-F5344CB8AC3E}">
        <p14:creationId xmlns:p14="http://schemas.microsoft.com/office/powerpoint/2010/main" val="862848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矩形 1"/>
          <p:cNvSpPr>
            <a:spLocks noChangeArrowheads="1"/>
          </p:cNvSpPr>
          <p:nvPr/>
        </p:nvSpPr>
        <p:spPr bwMode="auto">
          <a:xfrm>
            <a:off x="897298" y="1412776"/>
            <a:ext cx="102517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chemeClr val="accent6">
                    <a:lumMod val="75000"/>
                  </a:schemeClr>
                </a:solidFill>
                <a:latin typeface="微软雅黑" pitchFamily="34" charset="-122"/>
                <a:ea typeface="微软雅黑" pitchFamily="34" charset="-122"/>
              </a:rPr>
              <a:t>       </a:t>
            </a:r>
            <a:r>
              <a:rPr lang="zh-CN" altLang="en-US" b="1" dirty="0">
                <a:solidFill>
                  <a:schemeClr val="accent6">
                    <a:lumMod val="75000"/>
                  </a:schemeClr>
                </a:solidFill>
                <a:latin typeface="微软雅黑" pitchFamily="34" charset="-122"/>
                <a:ea typeface="微软雅黑" pitchFamily="34" charset="-122"/>
              </a:rPr>
              <a:t>合同状态</a:t>
            </a:r>
            <a:r>
              <a:rPr lang="zh-CN" altLang="en-US" dirty="0">
                <a:solidFill>
                  <a:srgbClr val="000000"/>
                </a:solidFill>
                <a:latin typeface="微软雅黑" pitchFamily="34" charset="-122"/>
                <a:ea typeface="微软雅黑" pitchFamily="34" charset="-122"/>
              </a:rPr>
              <a:t>是由合同文件、合同价格、实施方案、实施环境四个互相联系、互相影响的因素构成的整体。如果工程中某一因素，如项目的实施环境发生变化，就会打破原来的合同状态，应按照合同中的规定进行</a:t>
            </a:r>
            <a:r>
              <a:rPr lang="zh-CN" altLang="en-US" b="1" dirty="0">
                <a:solidFill>
                  <a:schemeClr val="accent6">
                    <a:lumMod val="75000"/>
                  </a:schemeClr>
                </a:solidFill>
                <a:latin typeface="微软雅黑" pitchFamily="34" charset="-122"/>
                <a:ea typeface="微软雅黑" pitchFamily="34" charset="-122"/>
              </a:rPr>
              <a:t>状态补偿</a:t>
            </a:r>
            <a:r>
              <a:rPr lang="zh-CN" altLang="en-US" dirty="0">
                <a:solidFill>
                  <a:srgbClr val="000000"/>
                </a:solidFill>
                <a:latin typeface="微软雅黑" pitchFamily="34" charset="-122"/>
                <a:ea typeface="微软雅黑" pitchFamily="34" charset="-122"/>
              </a:rPr>
              <a:t>，以达到新的平衡。</a:t>
            </a:r>
            <a:endParaRPr lang="zh-CN" altLang="zh-CN" dirty="0">
              <a:solidFill>
                <a:srgbClr val="000000"/>
              </a:solidFill>
              <a:latin typeface="微软雅黑" pitchFamily="34" charset="-122"/>
              <a:ea typeface="微软雅黑" pitchFamily="34" charset="-122"/>
            </a:endParaRPr>
          </a:p>
          <a:p>
            <a:r>
              <a:rPr lang="en-US" altLang="zh-CN" dirty="0">
                <a:solidFill>
                  <a:srgbClr val="000000"/>
                </a:solidFill>
                <a:latin typeface="微软雅黑" pitchFamily="34" charset="-122"/>
                <a:ea typeface="微软雅黑" pitchFamily="34" charset="-122"/>
              </a:rPr>
              <a:t>       </a:t>
            </a:r>
            <a:r>
              <a:rPr lang="zh-CN" altLang="en-US" dirty="0">
                <a:solidFill>
                  <a:srgbClr val="000000"/>
                </a:solidFill>
                <a:latin typeface="微软雅黑" pitchFamily="34" charset="-122"/>
                <a:ea typeface="微软雅黑" pitchFamily="34" charset="-122"/>
              </a:rPr>
              <a:t>三种不同价格类型的常用合同由于对</a:t>
            </a:r>
            <a:r>
              <a:rPr lang="zh-CN" altLang="en-US" b="1" dirty="0">
                <a:solidFill>
                  <a:schemeClr val="accent6">
                    <a:lumMod val="75000"/>
                  </a:schemeClr>
                </a:solidFill>
                <a:latin typeface="微软雅黑" pitchFamily="34" charset="-122"/>
                <a:ea typeface="微软雅黑" pitchFamily="34" charset="-122"/>
              </a:rPr>
              <a:t>风险的划分形式不同</a:t>
            </a:r>
            <a:r>
              <a:rPr lang="zh-CN" altLang="en-US" dirty="0">
                <a:solidFill>
                  <a:srgbClr val="000000"/>
                </a:solidFill>
                <a:latin typeface="微软雅黑" pitchFamily="34" charset="-122"/>
                <a:ea typeface="微软雅黑" pitchFamily="34" charset="-122"/>
              </a:rPr>
              <a:t>，在需要进行状态补偿时，应用</a:t>
            </a:r>
            <a:r>
              <a:rPr lang="zh-CN" altLang="en-US" b="1" dirty="0">
                <a:solidFill>
                  <a:schemeClr val="accent6">
                    <a:lumMod val="75000"/>
                  </a:schemeClr>
                </a:solidFill>
                <a:latin typeface="微软雅黑" pitchFamily="34" charset="-122"/>
                <a:ea typeface="微软雅黑" pitchFamily="34" charset="-122"/>
              </a:rPr>
              <a:t>不同的状态补偿方式。</a:t>
            </a:r>
            <a:endParaRPr lang="zh-CN" altLang="zh-CN" b="1" dirty="0">
              <a:solidFill>
                <a:schemeClr val="accent6">
                  <a:lumMod val="75000"/>
                </a:schemeClr>
              </a:solidFill>
              <a:latin typeface="微软雅黑" pitchFamily="34" charset="-122"/>
              <a:ea typeface="微软雅黑" pitchFamily="34" charset="-122"/>
            </a:endParaRPr>
          </a:p>
        </p:txBody>
      </p:sp>
      <p:sp>
        <p:nvSpPr>
          <p:cNvPr id="29" name="椭圆 28"/>
          <p:cNvSpPr/>
          <p:nvPr/>
        </p:nvSpPr>
        <p:spPr>
          <a:xfrm>
            <a:off x="-385514" y="3466454"/>
            <a:ext cx="2304256" cy="23042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50791" y="3384398"/>
            <a:ext cx="3639447" cy="538610"/>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总价合同</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cxnSp>
        <p:nvCxnSpPr>
          <p:cNvPr id="31" name="肘形连接符 30"/>
          <p:cNvCxnSpPr>
            <a:stCxn id="30" idx="1"/>
            <a:endCxn id="29" idx="7"/>
          </p:cNvCxnSpPr>
          <p:nvPr/>
        </p:nvCxnSpPr>
        <p:spPr>
          <a:xfrm rot="10800000" flipV="1">
            <a:off x="1581293" y="3653702"/>
            <a:ext cx="769499" cy="150201"/>
          </a:xfrm>
          <a:prstGeom prst="bentConnector4">
            <a:avLst>
              <a:gd name="adj1" fmla="val 28073"/>
              <a:gd name="adj2" fmla="val -52196"/>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41498" y="3610470"/>
            <a:ext cx="2016224" cy="2016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33" name="TextBox 32"/>
          <p:cNvSpPr txBox="1"/>
          <p:nvPr/>
        </p:nvSpPr>
        <p:spPr>
          <a:xfrm>
            <a:off x="190550" y="4042518"/>
            <a:ext cx="1080120" cy="1077218"/>
          </a:xfrm>
          <a:prstGeom prst="rect">
            <a:avLst/>
          </a:prstGeom>
          <a:noFill/>
        </p:spPr>
        <p:txBody>
          <a:bodyPr wrap="square" rtlCol="0">
            <a:spAutoFit/>
          </a:bodyPr>
          <a:lstStyle/>
          <a:p>
            <a:pPr algn="ctr"/>
            <a:r>
              <a:rPr lang="zh-CN" altLang="en-US" sz="3200" b="1" dirty="0" smtClean="0">
                <a:latin typeface="微软雅黑" pitchFamily="34" charset="-122"/>
                <a:ea typeface="微软雅黑" pitchFamily="34" charset="-122"/>
              </a:rPr>
              <a:t>合同分类</a:t>
            </a:r>
            <a:endParaRPr lang="zh-CN" altLang="en-US" sz="3200" b="1" dirty="0">
              <a:latin typeface="微软雅黑" pitchFamily="34" charset="-122"/>
              <a:ea typeface="微软雅黑" pitchFamily="34" charset="-122"/>
            </a:endParaRPr>
          </a:p>
        </p:txBody>
      </p:sp>
      <p:sp>
        <p:nvSpPr>
          <p:cNvPr id="34" name="矩形 33"/>
          <p:cNvSpPr/>
          <p:nvPr/>
        </p:nvSpPr>
        <p:spPr>
          <a:xfrm>
            <a:off x="2367176" y="4392510"/>
            <a:ext cx="3623061" cy="538610"/>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单价合同</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2350790" y="5266654"/>
            <a:ext cx="3639448" cy="610618"/>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成本加酬金合同</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cxnSp>
        <p:nvCxnSpPr>
          <p:cNvPr id="36" name="肘形连接符 35"/>
          <p:cNvCxnSpPr>
            <a:stCxn id="34" idx="1"/>
            <a:endCxn id="29" idx="6"/>
          </p:cNvCxnSpPr>
          <p:nvPr/>
        </p:nvCxnSpPr>
        <p:spPr>
          <a:xfrm rot="10800000">
            <a:off x="1918742" y="4618583"/>
            <a:ext cx="448434" cy="43233"/>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35" idx="1"/>
          </p:cNvCxnSpPr>
          <p:nvPr/>
        </p:nvCxnSpPr>
        <p:spPr>
          <a:xfrm rot="10800000">
            <a:off x="1198590" y="5517233"/>
            <a:ext cx="1152200" cy="54731"/>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453659" y="3384398"/>
            <a:ext cx="3639447" cy="538610"/>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a:solidFill>
                  <a:schemeClr val="tx1"/>
                </a:solidFill>
                <a:latin typeface="微软雅黑" panose="020B0503020204020204" pitchFamily="34" charset="-122"/>
                <a:ea typeface="微软雅黑" panose="020B0503020204020204" pitchFamily="34" charset="-122"/>
              </a:rPr>
              <a:t>事先</a:t>
            </a:r>
            <a:r>
              <a:rPr lang="zh-CN" altLang="en-US" sz="2400" b="1" dirty="0" smtClean="0">
                <a:solidFill>
                  <a:schemeClr val="tx1"/>
                </a:solidFill>
                <a:latin typeface="微软雅黑" panose="020B0503020204020204" pitchFamily="34" charset="-122"/>
                <a:ea typeface="微软雅黑" panose="020B0503020204020204" pitchFamily="34" charset="-122"/>
              </a:rPr>
              <a:t>补偿</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6470044" y="4392510"/>
            <a:ext cx="3623061" cy="538610"/>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动态补偿</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6453658" y="5266654"/>
            <a:ext cx="3639448" cy="610618"/>
          </a:xfrm>
          <a:prstGeom prst="rect">
            <a:avLst/>
          </a:prstGeom>
          <a:solidFill>
            <a:schemeClr val="bg1"/>
          </a:solid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zh-CN" altLang="en-US" sz="2400" b="1" dirty="0" smtClean="0">
                <a:solidFill>
                  <a:schemeClr val="tx1"/>
                </a:solidFill>
                <a:latin typeface="微软雅黑" panose="020B0503020204020204" pitchFamily="34" charset="-122"/>
                <a:ea typeface="微软雅黑" panose="020B0503020204020204" pitchFamily="34" charset="-122"/>
              </a:rPr>
              <a:t>事后补偿</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cxnSp>
        <p:nvCxnSpPr>
          <p:cNvPr id="41" name="肘形连接符 40"/>
          <p:cNvCxnSpPr>
            <a:stCxn id="38" idx="1"/>
            <a:endCxn id="30" idx="3"/>
          </p:cNvCxnSpPr>
          <p:nvPr/>
        </p:nvCxnSpPr>
        <p:spPr>
          <a:xfrm rot="10800000">
            <a:off x="5990239" y="3653703"/>
            <a:ext cx="463421" cy="12700"/>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肘形连接符 41"/>
          <p:cNvCxnSpPr>
            <a:endCxn id="34" idx="3"/>
          </p:cNvCxnSpPr>
          <p:nvPr/>
        </p:nvCxnSpPr>
        <p:spPr>
          <a:xfrm rot="10800000" flipV="1">
            <a:off x="5990238" y="4643087"/>
            <a:ext cx="463423" cy="18727"/>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肘形连接符 42"/>
          <p:cNvCxnSpPr>
            <a:endCxn id="35" idx="3"/>
          </p:cNvCxnSpPr>
          <p:nvPr/>
        </p:nvCxnSpPr>
        <p:spPr>
          <a:xfrm rot="10800000" flipV="1">
            <a:off x="5990238" y="5564803"/>
            <a:ext cx="463422" cy="7159"/>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10487694" y="3384398"/>
            <a:ext cx="2304256" cy="23042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0631710" y="3528414"/>
            <a:ext cx="2016224" cy="2016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ndParaRPr>
          </a:p>
        </p:txBody>
      </p:sp>
      <p:sp>
        <p:nvSpPr>
          <p:cNvPr id="47" name="TextBox 46"/>
          <p:cNvSpPr txBox="1"/>
          <p:nvPr/>
        </p:nvSpPr>
        <p:spPr>
          <a:xfrm>
            <a:off x="11099762" y="3971997"/>
            <a:ext cx="1080120" cy="1077218"/>
          </a:xfrm>
          <a:prstGeom prst="rect">
            <a:avLst/>
          </a:prstGeom>
          <a:noFill/>
        </p:spPr>
        <p:txBody>
          <a:bodyPr wrap="square" rtlCol="0">
            <a:spAutoFit/>
          </a:bodyPr>
          <a:lstStyle/>
          <a:p>
            <a:pPr algn="ctr"/>
            <a:r>
              <a:rPr lang="zh-CN" altLang="en-US" sz="3200" b="1" dirty="0">
                <a:latin typeface="微软雅黑" pitchFamily="34" charset="-122"/>
                <a:ea typeface="微软雅黑" pitchFamily="34" charset="-122"/>
              </a:rPr>
              <a:t>补偿方式</a:t>
            </a:r>
          </a:p>
        </p:txBody>
      </p:sp>
      <p:cxnSp>
        <p:nvCxnSpPr>
          <p:cNvPr id="48" name="肘形连接符 47"/>
          <p:cNvCxnSpPr>
            <a:stCxn id="46" idx="1"/>
          </p:cNvCxnSpPr>
          <p:nvPr/>
        </p:nvCxnSpPr>
        <p:spPr>
          <a:xfrm rot="16200000" flipV="1">
            <a:off x="10358812" y="3255515"/>
            <a:ext cx="302462" cy="833873"/>
          </a:xfrm>
          <a:prstGeom prst="bentConnector2">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46" idx="2"/>
          </p:cNvCxnSpPr>
          <p:nvPr/>
        </p:nvCxnSpPr>
        <p:spPr>
          <a:xfrm rot="10800000">
            <a:off x="10093106" y="4529334"/>
            <a:ext cx="538605" cy="7193"/>
          </a:xfrm>
          <a:prstGeom prst="bentConnector3">
            <a:avLst>
              <a:gd name="adj1" fmla="val 50000"/>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46" idx="3"/>
          </p:cNvCxnSpPr>
          <p:nvPr/>
        </p:nvCxnSpPr>
        <p:spPr>
          <a:xfrm rot="5400000">
            <a:off x="10414987" y="4927489"/>
            <a:ext cx="190112" cy="833873"/>
          </a:xfrm>
          <a:prstGeom prst="bentConnector4">
            <a:avLst>
              <a:gd name="adj1" fmla="val 120245"/>
              <a:gd name="adj2" fmla="val 67705"/>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a:spLocks noChangeArrowheads="1"/>
          </p:cNvSpPr>
          <p:nvPr/>
        </p:nvSpPr>
        <p:spPr bwMode="auto">
          <a:xfrm>
            <a:off x="3214886" y="188640"/>
            <a:ext cx="59766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800" b="1" dirty="0" smtClean="0">
                <a:solidFill>
                  <a:schemeClr val="bg1"/>
                </a:solidFill>
                <a:latin typeface="微软雅黑" pitchFamily="34" charset="-122"/>
                <a:ea typeface="微软雅黑" pitchFamily="34" charset="-122"/>
              </a:rPr>
              <a:t>八、</a:t>
            </a: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单价包含风险的边界原则</a:t>
            </a:r>
            <a:endParaRPr lang="en-US" altLang="zh-CN"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3375813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矩形 1"/>
          <p:cNvSpPr>
            <a:spLocks noChangeArrowheads="1"/>
          </p:cNvSpPr>
          <p:nvPr/>
        </p:nvSpPr>
        <p:spPr bwMode="auto">
          <a:xfrm>
            <a:off x="1652880" y="2204864"/>
            <a:ext cx="8762805"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ts val="4600"/>
              </a:lnSpc>
            </a:pPr>
            <a:r>
              <a:rPr lang="zh-CN" altLang="en-US" dirty="0">
                <a:solidFill>
                  <a:srgbClr val="000000"/>
                </a:solidFill>
                <a:latin typeface="微软雅黑" pitchFamily="34" charset="-122"/>
                <a:ea typeface="微软雅黑" pitchFamily="34" charset="-122"/>
              </a:rPr>
              <a:t>总价合同表现为一种</a:t>
            </a:r>
            <a:r>
              <a:rPr lang="zh-CN" altLang="en-US" b="1" dirty="0">
                <a:solidFill>
                  <a:schemeClr val="accent6">
                    <a:lumMod val="75000"/>
                  </a:schemeClr>
                </a:solidFill>
                <a:latin typeface="微软雅黑" pitchFamily="34" charset="-122"/>
                <a:ea typeface="微软雅黑" pitchFamily="34" charset="-122"/>
              </a:rPr>
              <a:t>风险包干合同</a:t>
            </a:r>
            <a:r>
              <a:rPr lang="zh-CN" altLang="en-US" dirty="0">
                <a:solidFill>
                  <a:srgbClr val="000000"/>
                </a:solidFill>
                <a:latin typeface="微软雅黑" pitchFamily="34" charset="-122"/>
                <a:ea typeface="微软雅黑" pitchFamily="34" charset="-122"/>
              </a:rPr>
              <a:t>，虽然不包含合同状态变化的补偿机制，但是其风险包干的范围，在合同签订之时就被限定在了二维度的</a:t>
            </a:r>
            <a:r>
              <a:rPr lang="zh-CN" altLang="en-US" b="1" dirty="0">
                <a:solidFill>
                  <a:schemeClr val="accent6">
                    <a:lumMod val="75000"/>
                  </a:schemeClr>
                </a:solidFill>
                <a:latin typeface="微软雅黑" pitchFamily="34" charset="-122"/>
                <a:ea typeface="微软雅黑" pitchFamily="34" charset="-122"/>
              </a:rPr>
              <a:t>时间边界</a:t>
            </a:r>
            <a:r>
              <a:rPr lang="zh-CN" altLang="en-US" dirty="0">
                <a:solidFill>
                  <a:srgbClr val="000000"/>
                </a:solidFill>
                <a:latin typeface="微软雅黑" pitchFamily="34" charset="-122"/>
                <a:ea typeface="微软雅黑" pitchFamily="34" charset="-122"/>
              </a:rPr>
              <a:t>与</a:t>
            </a:r>
            <a:r>
              <a:rPr lang="zh-CN" altLang="en-US" b="1" dirty="0">
                <a:solidFill>
                  <a:schemeClr val="accent6">
                    <a:lumMod val="75000"/>
                  </a:schemeClr>
                </a:solidFill>
                <a:latin typeface="微软雅黑" pitchFamily="34" charset="-122"/>
                <a:ea typeface="微软雅黑" pitchFamily="34" charset="-122"/>
              </a:rPr>
              <a:t>对象边界</a:t>
            </a:r>
            <a:r>
              <a:rPr lang="zh-CN" altLang="en-US" dirty="0">
                <a:solidFill>
                  <a:srgbClr val="000000"/>
                </a:solidFill>
                <a:latin typeface="微软雅黑" pitchFamily="34" charset="-122"/>
                <a:ea typeface="微软雅黑" pitchFamily="34" charset="-122"/>
              </a:rPr>
              <a:t>内，这就保障了承包人在工程项目合同状态发生变化后，能得到合理的状态补偿，即总价合同已通过风险包干进行了事先补偿。</a:t>
            </a:r>
          </a:p>
        </p:txBody>
      </p:sp>
      <p:sp>
        <p:nvSpPr>
          <p:cNvPr id="64518" name="矩形 3"/>
          <p:cNvSpPr>
            <a:spLocks noChangeArrowheads="1"/>
          </p:cNvSpPr>
          <p:nvPr/>
        </p:nvSpPr>
        <p:spPr bwMode="auto">
          <a:xfrm>
            <a:off x="694606" y="1232855"/>
            <a:ext cx="5134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zh-CN" altLang="en-US" sz="2000" b="1" dirty="0">
                <a:solidFill>
                  <a:srgbClr val="000000"/>
                </a:solidFill>
                <a:latin typeface="微软雅黑" pitchFamily="34" charset="-122"/>
                <a:ea typeface="微软雅黑" pitchFamily="34" charset="-122"/>
              </a:rPr>
              <a:t>（一）总价合同通过风险包干进行事先补偿</a:t>
            </a:r>
            <a:r>
              <a:rPr lang="zh-CN" altLang="zh-CN" sz="2000" b="1" dirty="0">
                <a:solidFill>
                  <a:srgbClr val="000000"/>
                </a:solidFill>
                <a:latin typeface="微软雅黑" pitchFamily="34" charset="-122"/>
                <a:ea typeface="微软雅黑" pitchFamily="34" charset="-122"/>
              </a:rPr>
              <a:t> </a:t>
            </a:r>
            <a:endParaRPr lang="zh-CN" altLang="zh-CN" sz="2000" dirty="0">
              <a:solidFill>
                <a:srgbClr val="000000"/>
              </a:solidFill>
              <a:latin typeface="微软雅黑" pitchFamily="34" charset="-122"/>
              <a:ea typeface="微软雅黑" pitchFamily="34" charset="-122"/>
            </a:endParaRPr>
          </a:p>
        </p:txBody>
      </p:sp>
      <p:sp>
        <p:nvSpPr>
          <p:cNvPr id="5" name="矩形 4"/>
          <p:cNvSpPr>
            <a:spLocks noChangeArrowheads="1"/>
          </p:cNvSpPr>
          <p:nvPr/>
        </p:nvSpPr>
        <p:spPr bwMode="auto">
          <a:xfrm>
            <a:off x="3214886" y="188640"/>
            <a:ext cx="59766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800" b="1" dirty="0" smtClean="0">
                <a:solidFill>
                  <a:schemeClr val="bg1"/>
                </a:solidFill>
                <a:latin typeface="微软雅黑" pitchFamily="34" charset="-122"/>
                <a:ea typeface="微软雅黑" pitchFamily="34" charset="-122"/>
              </a:rPr>
              <a:t>八、</a:t>
            </a: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单价包含风险的边界原则</a:t>
            </a:r>
            <a:endParaRPr lang="en-US" altLang="zh-CN"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67061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383" y="-27384"/>
            <a:ext cx="12196796" cy="10801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8622" y="332656"/>
            <a:ext cx="5832648" cy="523220"/>
          </a:xfrm>
          <a:prstGeom prst="rect">
            <a:avLst/>
          </a:prstGeom>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引例</a:t>
            </a:r>
            <a:r>
              <a:rPr lang="en-US" altLang="zh-CN" sz="2800" b="1" dirty="0" smtClean="0">
                <a:solidFill>
                  <a:schemeClr val="bg1"/>
                </a:solidFill>
                <a:latin typeface="微软雅黑" panose="020B0503020204020204" pitchFamily="34" charset="-122"/>
                <a:ea typeface="微软雅黑" panose="020B0503020204020204" pitchFamily="34" charset="-122"/>
              </a:rPr>
              <a:t>2——</a:t>
            </a:r>
            <a:r>
              <a:rPr lang="zh-CN" altLang="en-US" sz="2800" b="1" dirty="0" smtClean="0">
                <a:solidFill>
                  <a:schemeClr val="bg1"/>
                </a:solidFill>
                <a:latin typeface="微软雅黑" panose="020B0503020204020204" pitchFamily="34" charset="-122"/>
                <a:ea typeface="微软雅黑" panose="020B0503020204020204" pitchFamily="34" charset="-122"/>
              </a:rPr>
              <a:t>工程事件的解决思路初探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836872" y="1552019"/>
            <a:ext cx="4754278" cy="3317141"/>
          </a:xfrm>
          <a:prstGeom prst="rect">
            <a:avLst/>
          </a:prstGeom>
          <a:ln w="38100">
            <a:noFill/>
            <a:miter lim="800000"/>
            <a:headEnd/>
            <a:tailEnd/>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en-US" sz="1800" b="1" dirty="0" smtClean="0">
                <a:solidFill>
                  <a:schemeClr val="tx1"/>
                </a:solidFill>
                <a:latin typeface="微软雅黑" panose="020B0503020204020204" pitchFamily="34" charset="-122"/>
                <a:ea typeface="微软雅黑" panose="020B0503020204020204" pitchFamily="34" charset="-122"/>
              </a:rPr>
              <a:t>项目概况</a:t>
            </a: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algn="l"/>
            <a:r>
              <a:rPr lang="zh-CN" altLang="en-US" sz="1800" b="1" dirty="0" smtClean="0">
                <a:solidFill>
                  <a:schemeClr val="tx1"/>
                </a:solidFill>
                <a:latin typeface="微软雅黑" panose="020B0503020204020204" pitchFamily="34" charset="-122"/>
                <a:ea typeface="微软雅黑" panose="020B0503020204020204" pitchFamily="34" charset="-122"/>
              </a:rPr>
              <a:t>名称：</a:t>
            </a:r>
            <a:r>
              <a:rPr lang="zh-CN" altLang="en-US" sz="1800" dirty="0" smtClean="0">
                <a:solidFill>
                  <a:schemeClr val="tx1"/>
                </a:solidFill>
                <a:latin typeface="微软雅黑" panose="020B0503020204020204" pitchFamily="34" charset="-122"/>
                <a:ea typeface="微软雅黑" panose="020B0503020204020204" pitchFamily="34" charset="-122"/>
              </a:rPr>
              <a:t> 广州某饮料有限公司（一期）新建厂房工程</a:t>
            </a:r>
          </a:p>
          <a:p>
            <a:pPr algn="l"/>
            <a:r>
              <a:rPr lang="zh-CN" altLang="en-US" sz="1800" b="1" dirty="0" smtClean="0">
                <a:solidFill>
                  <a:schemeClr val="tx1"/>
                </a:solidFill>
                <a:latin typeface="微软雅黑" panose="020B0503020204020204" pitchFamily="34" charset="-122"/>
                <a:ea typeface="微软雅黑" panose="020B0503020204020204" pitchFamily="34" charset="-122"/>
              </a:rPr>
              <a:t>施工合同双方当事人：</a:t>
            </a:r>
          </a:p>
          <a:p>
            <a:pPr algn="l">
              <a:buFont typeface="Wingdings" pitchFamily="2" charset="2"/>
              <a:buNone/>
            </a:pPr>
            <a:r>
              <a:rPr lang="zh-CN" altLang="en-US" sz="1800" dirty="0" smtClean="0">
                <a:solidFill>
                  <a:schemeClr val="tx1"/>
                </a:solidFill>
                <a:latin typeface="微软雅黑" panose="020B0503020204020204" pitchFamily="34" charset="-122"/>
                <a:ea typeface="微软雅黑" panose="020B0503020204020204" pitchFamily="34" charset="-122"/>
              </a:rPr>
              <a:t>         甲方：广州某饮料有限公司 </a:t>
            </a:r>
          </a:p>
          <a:p>
            <a:pPr algn="l">
              <a:buFont typeface="Wingdings" pitchFamily="2" charset="2"/>
              <a:buNone/>
            </a:pPr>
            <a:r>
              <a:rPr lang="zh-CN" altLang="en-US" sz="1800" dirty="0" smtClean="0">
                <a:solidFill>
                  <a:schemeClr val="tx1"/>
                </a:solidFill>
                <a:latin typeface="微软雅黑" panose="020B0503020204020204" pitchFamily="34" charset="-122"/>
                <a:ea typeface="微软雅黑" panose="020B0503020204020204" pitchFamily="34" charset="-122"/>
              </a:rPr>
              <a:t>         乙方：广东省某建设集团公司</a:t>
            </a:r>
            <a:endParaRPr lang="en-US" altLang="zh-CN" sz="1800" dirty="0" smtClean="0">
              <a:solidFill>
                <a:schemeClr val="tx1"/>
              </a:solidFill>
              <a:latin typeface="微软雅黑" panose="020B0503020204020204" pitchFamily="34" charset="-122"/>
              <a:ea typeface="微软雅黑" panose="020B0503020204020204" pitchFamily="34" charset="-122"/>
            </a:endParaRPr>
          </a:p>
          <a:p>
            <a:pPr algn="l">
              <a:buFont typeface="Wingdings" pitchFamily="2" charset="2"/>
              <a:buNone/>
            </a:pPr>
            <a:r>
              <a:rPr lang="zh-CN" altLang="en-US" sz="1800" b="1" dirty="0" smtClean="0">
                <a:solidFill>
                  <a:schemeClr val="tx1"/>
                </a:solidFill>
                <a:latin typeface="微软雅黑" panose="020B0503020204020204" pitchFamily="34" charset="-122"/>
                <a:ea typeface="微软雅黑" panose="020B0503020204020204" pitchFamily="34" charset="-122"/>
              </a:rPr>
              <a:t>合同开工日期：</a:t>
            </a:r>
            <a:r>
              <a:rPr lang="en-US" altLang="zh-CN" sz="1800" b="1" dirty="0" smtClean="0">
                <a:solidFill>
                  <a:schemeClr val="tx1"/>
                </a:solidFill>
                <a:latin typeface="微软雅黑" panose="020B0503020204020204" pitchFamily="34" charset="-122"/>
                <a:ea typeface="微软雅黑" panose="020B0503020204020204" pitchFamily="34" charset="-122"/>
              </a:rPr>
              <a:t>2007</a:t>
            </a:r>
            <a:r>
              <a:rPr lang="zh-CN" altLang="en-US" sz="1800" b="1" dirty="0" smtClean="0">
                <a:solidFill>
                  <a:schemeClr val="tx1"/>
                </a:solidFill>
                <a:latin typeface="微软雅黑" panose="020B0503020204020204" pitchFamily="34" charset="-122"/>
                <a:ea typeface="微软雅黑" panose="020B0503020204020204" pitchFamily="34" charset="-122"/>
              </a:rPr>
              <a:t>年</a:t>
            </a:r>
            <a:r>
              <a:rPr lang="en-US" altLang="zh-CN" sz="1800" b="1" dirty="0" smtClean="0">
                <a:solidFill>
                  <a:schemeClr val="tx1"/>
                </a:solidFill>
                <a:latin typeface="微软雅黑" panose="020B0503020204020204" pitchFamily="34" charset="-122"/>
                <a:ea typeface="微软雅黑" panose="020B0503020204020204" pitchFamily="34" charset="-122"/>
              </a:rPr>
              <a:t>9</a:t>
            </a:r>
            <a:r>
              <a:rPr lang="zh-CN" altLang="en-US" sz="1800" b="1" dirty="0" smtClean="0">
                <a:solidFill>
                  <a:schemeClr val="tx1"/>
                </a:solidFill>
                <a:latin typeface="微软雅黑" panose="020B0503020204020204" pitchFamily="34" charset="-122"/>
                <a:ea typeface="微软雅黑" panose="020B0503020204020204" pitchFamily="34" charset="-122"/>
              </a:rPr>
              <a:t>月</a:t>
            </a: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algn="l">
              <a:buFont typeface="Wingdings" pitchFamily="2" charset="2"/>
              <a:buNone/>
            </a:pPr>
            <a:r>
              <a:rPr lang="zh-CN" altLang="en-US" sz="1800" b="1" dirty="0" smtClean="0">
                <a:solidFill>
                  <a:schemeClr val="tx1"/>
                </a:solidFill>
                <a:latin typeface="微软雅黑" panose="020B0503020204020204" pitchFamily="34" charset="-122"/>
                <a:ea typeface="微软雅黑" panose="020B0503020204020204" pitchFamily="34" charset="-122"/>
              </a:rPr>
              <a:t>合同竣工日期：</a:t>
            </a:r>
            <a:r>
              <a:rPr lang="en-US" altLang="zh-CN" sz="1800" b="1" dirty="0" smtClean="0">
                <a:solidFill>
                  <a:schemeClr val="tx1"/>
                </a:solidFill>
                <a:latin typeface="微软雅黑" panose="020B0503020204020204" pitchFamily="34" charset="-122"/>
                <a:ea typeface="微软雅黑" panose="020B0503020204020204" pitchFamily="34" charset="-122"/>
              </a:rPr>
              <a:t>2008</a:t>
            </a:r>
            <a:r>
              <a:rPr lang="zh-CN" altLang="en-US" sz="1800" b="1" dirty="0" smtClean="0">
                <a:solidFill>
                  <a:schemeClr val="tx1"/>
                </a:solidFill>
                <a:latin typeface="微软雅黑" panose="020B0503020204020204" pitchFamily="34" charset="-122"/>
                <a:ea typeface="微软雅黑" panose="020B0503020204020204" pitchFamily="34" charset="-122"/>
              </a:rPr>
              <a:t>年</a:t>
            </a:r>
            <a:r>
              <a:rPr lang="en-US" altLang="zh-CN" sz="1800" b="1" dirty="0" smtClean="0">
                <a:solidFill>
                  <a:schemeClr val="tx1"/>
                </a:solidFill>
                <a:latin typeface="微软雅黑" panose="020B0503020204020204" pitchFamily="34" charset="-122"/>
                <a:ea typeface="微软雅黑" panose="020B0503020204020204" pitchFamily="34" charset="-122"/>
              </a:rPr>
              <a:t>3</a:t>
            </a:r>
            <a:r>
              <a:rPr lang="zh-CN" altLang="en-US" sz="1800" b="1" dirty="0" smtClean="0">
                <a:solidFill>
                  <a:schemeClr val="tx1"/>
                </a:solidFill>
                <a:latin typeface="微软雅黑" panose="020B0503020204020204" pitchFamily="34" charset="-122"/>
                <a:ea typeface="微软雅黑" panose="020B0503020204020204" pitchFamily="34" charset="-122"/>
              </a:rPr>
              <a:t>月</a:t>
            </a: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algn="l">
              <a:buFont typeface="Wingdings" pitchFamily="2" charset="2"/>
              <a:buNone/>
            </a:pPr>
            <a:r>
              <a:rPr lang="zh-CN" altLang="en-US" sz="1800" b="1" dirty="0" smtClean="0">
                <a:solidFill>
                  <a:schemeClr val="tx1"/>
                </a:solidFill>
                <a:latin typeface="微软雅黑" panose="020B0503020204020204" pitchFamily="34" charset="-122"/>
                <a:ea typeface="微软雅黑" panose="020B0503020204020204" pitchFamily="34" charset="-122"/>
              </a:rPr>
              <a:t>结算中的争议性问题：</a:t>
            </a:r>
            <a:endParaRPr lang="en-US" altLang="zh-CN" sz="1800" dirty="0" smtClean="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6118314" y="1052736"/>
            <a:ext cx="5809539" cy="5616624"/>
          </a:xfrm>
          <a:prstGeom prst="rect">
            <a:avLst/>
          </a:prstGeom>
          <a:solidFill>
            <a:schemeClr val="bg1"/>
          </a:solidFill>
        </p:spPr>
        <p:txBody>
          <a:bodyPr wrap="square" anchor="t">
            <a:noAutofit/>
          </a:bodyPr>
          <a:lstStyle/>
          <a:p>
            <a:pPr indent="457200"/>
            <a:r>
              <a:rPr lang="zh-CN" altLang="en-US" dirty="0" smtClean="0">
                <a:latin typeface="微软雅黑" panose="020B0503020204020204" pitchFamily="34" charset="-122"/>
                <a:ea typeface="微软雅黑" panose="020B0503020204020204" pitchFamily="34" charset="-122"/>
              </a:rPr>
              <a:t>事件描述：</a:t>
            </a:r>
            <a:endParaRPr lang="en-US" altLang="zh-CN" dirty="0" smtClean="0">
              <a:latin typeface="微软雅黑" panose="020B0503020204020204" pitchFamily="34" charset="-122"/>
              <a:ea typeface="微软雅黑" panose="020B0503020204020204" pitchFamily="34" charset="-122"/>
            </a:endParaRPr>
          </a:p>
          <a:p>
            <a:pPr indent="457200"/>
            <a:r>
              <a:rPr lang="zh-CN" altLang="en-US" dirty="0">
                <a:latin typeface="微软雅黑" panose="020B0503020204020204" pitchFamily="34" charset="-122"/>
                <a:ea typeface="微软雅黑" panose="020B0503020204020204" pitchFamily="34" charset="-122"/>
              </a:rPr>
              <a:t>工程实际施工过程中，由于业主的设计变更等原因，双方就变更项目的价格进行了现场签证，现业主以签证单上的工程量与实际不符，签证单上的价格高于市场价为由，推翻签证单。工程量要求现场重新计量，价格要求按照市场价进行结算</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indent="457200"/>
            <a:endParaRPr lang="en-US" altLang="zh-CN" dirty="0" smtClean="0">
              <a:latin typeface="微软雅黑" panose="020B0503020204020204" pitchFamily="34" charset="-122"/>
              <a:ea typeface="微软雅黑" panose="020B0503020204020204" pitchFamily="34" charset="-122"/>
            </a:endParaRPr>
          </a:p>
          <a:p>
            <a:pPr indent="457200"/>
            <a:r>
              <a:rPr lang="zh-CN" altLang="en-US" dirty="0" smtClean="0">
                <a:latin typeface="微软雅黑" panose="020B0503020204020204" pitchFamily="34" charset="-122"/>
                <a:ea typeface="微软雅黑" panose="020B0503020204020204" pitchFamily="34" charset="-122"/>
              </a:rPr>
              <a:t>思考：</a:t>
            </a:r>
            <a:endParaRPr lang="en-US" altLang="zh-CN" dirty="0">
              <a:latin typeface="微软雅黑" panose="020B0503020204020204" pitchFamily="34" charset="-122"/>
              <a:ea typeface="微软雅黑" panose="020B0503020204020204" pitchFamily="34" charset="-122"/>
            </a:endParaRPr>
          </a:p>
          <a:p>
            <a:pPr indent="457200">
              <a:spcBef>
                <a:spcPct val="50000"/>
              </a:spcBef>
            </a:pPr>
            <a:r>
              <a:rPr lang="zh-CN" altLang="en-US" dirty="0">
                <a:latin typeface="微软雅黑" panose="020B0503020204020204" pitchFamily="34" charset="-122"/>
                <a:ea typeface="微软雅黑" panose="020B0503020204020204" pitchFamily="34" charset="-122"/>
              </a:rPr>
              <a:t>业主是否可以推翻经业主代表，监理工程师以及承包商代表三方签字的现场签证单？ </a:t>
            </a:r>
          </a:p>
          <a:p>
            <a:pPr indent="457200">
              <a:spcBef>
                <a:spcPct val="0"/>
              </a:spcBef>
            </a:pPr>
            <a:endParaRPr lang="en-US" altLang="zh-CN" dirty="0" smtClean="0">
              <a:latin typeface="微软雅黑" panose="020B0503020204020204" pitchFamily="34" charset="-122"/>
              <a:ea typeface="微软雅黑" panose="020B0503020204020204" pitchFamily="34" charset="-122"/>
            </a:endParaRPr>
          </a:p>
          <a:p>
            <a:pPr indent="457200">
              <a:spcBef>
                <a:spcPct val="0"/>
              </a:spcBef>
            </a:pPr>
            <a:r>
              <a:rPr lang="zh-CN" altLang="en-US" dirty="0" smtClean="0">
                <a:latin typeface="微软雅黑" panose="020B0503020204020204" pitchFamily="34" charset="-122"/>
                <a:ea typeface="微软雅黑" panose="020B0503020204020204" pitchFamily="34" charset="-122"/>
              </a:rPr>
              <a:t>争议焦点：</a:t>
            </a:r>
            <a:endParaRPr lang="en-US" altLang="zh-CN" dirty="0" smtClean="0">
              <a:latin typeface="微软雅黑" panose="020B0503020204020204" pitchFamily="34" charset="-122"/>
              <a:ea typeface="微软雅黑" panose="020B0503020204020204" pitchFamily="34" charset="-122"/>
            </a:endParaRPr>
          </a:p>
          <a:p>
            <a:pPr indent="457200">
              <a:spcBef>
                <a:spcPct val="50000"/>
              </a:spcBef>
            </a:pPr>
            <a:r>
              <a:rPr lang="zh-CN" altLang="en-US" dirty="0">
                <a:latin typeface="微软雅黑" panose="020B0503020204020204" pitchFamily="34" charset="-122"/>
                <a:ea typeface="微软雅黑" panose="020B0503020204020204" pitchFamily="34" charset="-122"/>
              </a:rPr>
              <a:t>业主认为承包商偷工减料，签证单上的量与实际施工工程量不符，不承认已经签证的工程量；业主已经申请对部分签证单的工程量进行现场勘验。</a:t>
            </a:r>
          </a:p>
        </p:txBody>
      </p:sp>
      <p:sp>
        <p:nvSpPr>
          <p:cNvPr id="21" name="TextBox 20"/>
          <p:cNvSpPr txBox="1"/>
          <p:nvPr/>
        </p:nvSpPr>
        <p:spPr>
          <a:xfrm>
            <a:off x="6383239" y="5661248"/>
            <a:ext cx="5400599" cy="900246"/>
          </a:xfrm>
          <a:prstGeom prst="rect">
            <a:avLst/>
          </a:prstGeom>
          <a:solidFill>
            <a:schemeClr val="bg1">
              <a:lumMod val="50000"/>
            </a:schemeClr>
          </a:solidFill>
        </p:spPr>
        <p:txBody>
          <a:bodyPr wrap="square" rtlCol="0">
            <a:spAutoFit/>
          </a:bodyPr>
          <a:lstStyle/>
          <a:p>
            <a:pPr>
              <a:lnSpc>
                <a:spcPts val="2100"/>
              </a:lnSpc>
            </a:pPr>
            <a:r>
              <a:rPr lang="zh-CN" altLang="en-US" b="1" dirty="0" smtClean="0">
                <a:solidFill>
                  <a:schemeClr val="bg1"/>
                </a:solidFill>
                <a:latin typeface="微软雅黑" panose="020B0503020204020204" pitchFamily="34" charset="-122"/>
                <a:ea typeface="微软雅黑" panose="020B0503020204020204" pitchFamily="34" charset="-122"/>
              </a:rPr>
              <a:t>解决思路：</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ts val="2100"/>
              </a:lnSpc>
            </a:pPr>
            <a:r>
              <a:rPr lang="zh-CN" altLang="en-US" b="1" dirty="0" smtClean="0">
                <a:solidFill>
                  <a:schemeClr val="bg1"/>
                </a:solidFill>
                <a:latin typeface="微软雅黑" panose="020B0503020204020204" pitchFamily="34" charset="-122"/>
                <a:ea typeface="微软雅黑" panose="020B0503020204020204" pitchFamily="34" charset="-122"/>
              </a:rPr>
              <a:t>       现场</a:t>
            </a:r>
            <a:r>
              <a:rPr lang="zh-CN" altLang="en-US" b="1" dirty="0">
                <a:solidFill>
                  <a:schemeClr val="bg1"/>
                </a:solidFill>
                <a:latin typeface="微软雅黑" pitchFamily="34" charset="-122"/>
                <a:ea typeface="微软雅黑" pitchFamily="34" charset="-122"/>
              </a:rPr>
              <a:t>签证是合同状态改变后的</a:t>
            </a:r>
            <a:r>
              <a:rPr lang="zh-CN" altLang="en-US" b="1" dirty="0" smtClean="0">
                <a:solidFill>
                  <a:schemeClr val="bg1"/>
                </a:solidFill>
                <a:latin typeface="微软雅黑" pitchFamily="34" charset="-122"/>
                <a:ea typeface="微软雅黑" pitchFamily="34" charset="-122"/>
              </a:rPr>
              <a:t>快速补偿</a:t>
            </a:r>
            <a:r>
              <a:rPr lang="zh-CN" altLang="en-US" b="1" dirty="0">
                <a:solidFill>
                  <a:schemeClr val="bg1"/>
                </a:solidFill>
                <a:latin typeface="微软雅黑" pitchFamily="34" charset="-122"/>
                <a:ea typeface="微软雅黑" pitchFamily="34" charset="-122"/>
              </a:rPr>
              <a:t>机制，是合同的有力的补充</a:t>
            </a:r>
          </a:p>
        </p:txBody>
      </p:sp>
      <p:sp>
        <p:nvSpPr>
          <p:cNvPr id="13" name="矩形 12"/>
          <p:cNvSpPr/>
          <p:nvPr/>
        </p:nvSpPr>
        <p:spPr>
          <a:xfrm>
            <a:off x="1119961" y="4983559"/>
            <a:ext cx="4255165" cy="461665"/>
          </a:xfrm>
          <a:prstGeom prst="rect">
            <a:avLst/>
          </a:prstGeom>
          <a:noFill/>
          <a:ln w="38100">
            <a:solidFill>
              <a:schemeClr val="bg1">
                <a:lumMod val="50000"/>
              </a:schemeClr>
            </a:solidFill>
          </a:ln>
        </p:spPr>
        <p:txBody>
          <a:bodyPr wrap="square" anchor="ctr">
            <a:spAutoFit/>
          </a:bodyPr>
          <a:lstStyle/>
          <a:p>
            <a:pPr algn="ctr">
              <a:spcBef>
                <a:spcPct val="50000"/>
              </a:spcBef>
            </a:pPr>
            <a:r>
              <a:rPr lang="zh-CN" altLang="en-US" sz="2400" b="1" dirty="0" smtClean="0">
                <a:latin typeface="微软雅黑" panose="020B0503020204020204" pitchFamily="34" charset="-122"/>
                <a:ea typeface="微软雅黑" panose="020B0503020204020204" pitchFamily="34" charset="-122"/>
              </a:rPr>
              <a:t>现场</a:t>
            </a:r>
            <a:r>
              <a:rPr lang="zh-CN" altLang="en-US" sz="2400" b="1" dirty="0">
                <a:latin typeface="微软雅黑" panose="020B0503020204020204" pitchFamily="34" charset="-122"/>
                <a:ea typeface="微软雅黑" panose="020B0503020204020204" pitchFamily="34" charset="-122"/>
              </a:rPr>
              <a:t>签证单的效力</a:t>
            </a:r>
            <a:r>
              <a:rPr lang="zh-CN" altLang="en-US" sz="2400" b="1" dirty="0" smtClean="0">
                <a:latin typeface="微软雅黑" panose="020B0503020204020204" pitchFamily="34" charset="-122"/>
                <a:ea typeface="微软雅黑" panose="020B0503020204020204" pitchFamily="34" charset="-122"/>
              </a:rPr>
              <a:t>问题</a:t>
            </a:r>
            <a:endParaRPr lang="zh-CN" altLang="en-US" sz="24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198662" y="5037663"/>
            <a:ext cx="4104456" cy="377944"/>
          </a:xfrm>
          <a:prstGeom prst="rect">
            <a:avLst/>
          </a:prstGeom>
          <a:noFill/>
          <a:ln>
            <a:solidFill>
              <a:schemeClr val="bg1"/>
            </a:solidFill>
          </a:ln>
        </p:spPr>
        <p:txBody>
          <a:bodyPr wrap="square" rtlCol="0">
            <a:spAutoFit/>
          </a:bodyPr>
          <a:lstStyle/>
          <a:p>
            <a:endParaRPr lang="zh-CN" altLang="en-US" dirty="0"/>
          </a:p>
        </p:txBody>
      </p:sp>
    </p:spTree>
    <p:extLst>
      <p:ext uri="{BB962C8B-B14F-4D97-AF65-F5344CB8AC3E}">
        <p14:creationId xmlns:p14="http://schemas.microsoft.com/office/powerpoint/2010/main" val="148792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20" grpId="0" animBg="1"/>
      <p:bldP spid="21"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414685" y="4032789"/>
            <a:ext cx="9433049" cy="16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ts val="4200"/>
              </a:lnSpc>
            </a:pPr>
            <a:r>
              <a:rPr lang="zh-CN" altLang="en-US" dirty="0">
                <a:solidFill>
                  <a:srgbClr val="000000"/>
                </a:solidFill>
                <a:latin typeface="微软雅黑" pitchFamily="34" charset="-122"/>
                <a:ea typeface="微软雅黑" pitchFamily="34" charset="-122"/>
              </a:rPr>
              <a:t>在项目实施的过程中，发承包双方按照合同</a:t>
            </a:r>
            <a:r>
              <a:rPr lang="zh-CN" altLang="en-US" b="1" dirty="0">
                <a:solidFill>
                  <a:schemeClr val="accent6">
                    <a:lumMod val="75000"/>
                  </a:schemeClr>
                </a:solidFill>
                <a:latin typeface="微软雅黑" pitchFamily="34" charset="-122"/>
                <a:ea typeface="微软雅黑" pitchFamily="34" charset="-122"/>
              </a:rPr>
              <a:t>约定的计量周期和时间</a:t>
            </a:r>
            <a:r>
              <a:rPr lang="zh-CN" altLang="en-US" dirty="0">
                <a:solidFill>
                  <a:srgbClr val="000000"/>
                </a:solidFill>
                <a:latin typeface="微软雅黑" pitchFamily="34" charset="-122"/>
                <a:ea typeface="微软雅黑" pitchFamily="34" charset="-122"/>
              </a:rPr>
              <a:t>进行工程量的计量，在施工过程中产生的工程量偏差等问题，经过双方确认后，便可以随着</a:t>
            </a:r>
            <a:r>
              <a:rPr lang="zh-CN" altLang="en-US" b="1" dirty="0">
                <a:solidFill>
                  <a:schemeClr val="accent6">
                    <a:lumMod val="75000"/>
                  </a:schemeClr>
                </a:solidFill>
                <a:latin typeface="微软雅黑" pitchFamily="34" charset="-122"/>
                <a:ea typeface="微软雅黑" pitchFamily="34" charset="-122"/>
              </a:rPr>
              <a:t>历次计量与支付</a:t>
            </a:r>
            <a:r>
              <a:rPr lang="zh-CN" altLang="en-US" dirty="0">
                <a:solidFill>
                  <a:srgbClr val="000000"/>
                </a:solidFill>
                <a:latin typeface="微软雅黑" pitchFamily="34" charset="-122"/>
                <a:ea typeface="微软雅黑" pitchFamily="34" charset="-122"/>
              </a:rPr>
              <a:t>而得到补偿，即在施工中随时进行动态的补偿。</a:t>
            </a:r>
          </a:p>
        </p:txBody>
      </p:sp>
      <p:sp>
        <p:nvSpPr>
          <p:cNvPr id="9" name="矩形 3"/>
          <p:cNvSpPr>
            <a:spLocks noChangeArrowheads="1"/>
          </p:cNvSpPr>
          <p:nvPr/>
        </p:nvSpPr>
        <p:spPr bwMode="auto">
          <a:xfrm>
            <a:off x="693917" y="1250541"/>
            <a:ext cx="5827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zh-CN" altLang="en-US" sz="2000" b="1" dirty="0">
                <a:solidFill>
                  <a:srgbClr val="000000"/>
                </a:solidFill>
                <a:latin typeface="微软雅黑" pitchFamily="34" charset="-122"/>
                <a:ea typeface="微软雅黑" pitchFamily="34" charset="-122"/>
              </a:rPr>
              <a:t>（二）单价合同通过历次计量与支付进行动态补偿</a:t>
            </a:r>
            <a:endParaRPr lang="zh-CN" altLang="en-US" sz="2000" dirty="0">
              <a:solidFill>
                <a:srgbClr val="000000"/>
              </a:solidFill>
              <a:latin typeface="微软雅黑" pitchFamily="34" charset="-122"/>
              <a:ea typeface="微软雅黑" pitchFamily="34" charset="-122"/>
            </a:endParaRPr>
          </a:p>
        </p:txBody>
      </p:sp>
      <p:sp>
        <p:nvSpPr>
          <p:cNvPr id="10" name="矩形 13"/>
          <p:cNvSpPr>
            <a:spLocks noChangeArrowheads="1"/>
          </p:cNvSpPr>
          <p:nvPr/>
        </p:nvSpPr>
        <p:spPr bwMode="auto">
          <a:xfrm>
            <a:off x="1774726" y="2060848"/>
            <a:ext cx="8640960" cy="1487395"/>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800"/>
              </a:lnSpc>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版</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清单计价规范</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a:t>
            </a:r>
            <a:r>
              <a:rPr lang="en-US" altLang="zh-CN" dirty="0">
                <a:latin typeface="微软雅黑" pitchFamily="34" charset="-122"/>
                <a:ea typeface="微软雅黑" pitchFamily="34" charset="-122"/>
              </a:rPr>
              <a:t>8.2.2</a:t>
            </a:r>
            <a:r>
              <a:rPr lang="zh-CN" altLang="en-US" dirty="0">
                <a:latin typeface="微软雅黑" pitchFamily="34" charset="-122"/>
                <a:ea typeface="微软雅黑" pitchFamily="34" charset="-122"/>
              </a:rPr>
              <a:t>条：</a:t>
            </a:r>
          </a:p>
          <a:p>
            <a:pPr>
              <a:lnSpc>
                <a:spcPts val="3800"/>
              </a:lnSpc>
            </a:pPr>
            <a:r>
              <a:rPr lang="zh-CN" altLang="en-US" dirty="0">
                <a:latin typeface="微软雅黑" pitchFamily="34" charset="-122"/>
                <a:ea typeface="微软雅黑" pitchFamily="34" charset="-122"/>
              </a:rPr>
              <a:t>       施工中进行工程计量，当发现招标工程量清单出现清单缺项、工程量偏差，或因工程变更引起工程量增减时，应按承包人在履行合同义务中完成的工程量计算。</a:t>
            </a:r>
          </a:p>
        </p:txBody>
      </p:sp>
      <p:sp>
        <p:nvSpPr>
          <p:cNvPr id="6" name="矩形 5"/>
          <p:cNvSpPr>
            <a:spLocks noChangeArrowheads="1"/>
          </p:cNvSpPr>
          <p:nvPr/>
        </p:nvSpPr>
        <p:spPr bwMode="auto">
          <a:xfrm>
            <a:off x="3214886" y="188640"/>
            <a:ext cx="59766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800" b="1" dirty="0" smtClean="0">
                <a:solidFill>
                  <a:schemeClr val="bg1"/>
                </a:solidFill>
                <a:latin typeface="微软雅黑" pitchFamily="34" charset="-122"/>
                <a:ea typeface="微软雅黑" pitchFamily="34" charset="-122"/>
              </a:rPr>
              <a:t>八、</a:t>
            </a: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单价包含风险的边界原则</a:t>
            </a:r>
            <a:endParaRPr lang="en-US" altLang="zh-CN"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68087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矩形 1"/>
          <p:cNvSpPr>
            <a:spLocks noChangeArrowheads="1"/>
          </p:cNvSpPr>
          <p:nvPr/>
        </p:nvSpPr>
        <p:spPr bwMode="auto">
          <a:xfrm>
            <a:off x="1466428" y="2492896"/>
            <a:ext cx="9433048"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ts val="3600"/>
              </a:lnSpc>
              <a:spcBef>
                <a:spcPts val="600"/>
              </a:spcBef>
            </a:pPr>
            <a:r>
              <a:rPr lang="zh-CN" altLang="en-US" dirty="0">
                <a:solidFill>
                  <a:srgbClr val="000000"/>
                </a:solidFill>
                <a:latin typeface="微软雅黑" pitchFamily="34" charset="-122"/>
                <a:ea typeface="微软雅黑" pitchFamily="34" charset="-122"/>
              </a:rPr>
              <a:t>成本加酬金合同在</a:t>
            </a:r>
            <a:r>
              <a:rPr lang="en-US" altLang="zh-CN" dirty="0">
                <a:solidFill>
                  <a:srgbClr val="000000"/>
                </a:solidFill>
                <a:latin typeface="微软雅黑" pitchFamily="34" charset="-122"/>
                <a:ea typeface="微软雅黑" pitchFamily="34" charset="-122"/>
                <a:cs typeface="Times New Roman" pitchFamily="18" charset="0"/>
              </a:rPr>
              <a:t>13</a:t>
            </a:r>
            <a:r>
              <a:rPr lang="zh-CN" altLang="en-US" dirty="0">
                <a:solidFill>
                  <a:srgbClr val="000000"/>
                </a:solidFill>
                <a:latin typeface="微软雅黑" pitchFamily="34" charset="-122"/>
                <a:ea typeface="微软雅黑" pitchFamily="34" charset="-122"/>
              </a:rPr>
              <a:t>版</a:t>
            </a:r>
            <a:r>
              <a:rPr lang="en-US"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清单计价规范</a:t>
            </a:r>
            <a:r>
              <a:rPr lang="en-US"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中的定义是发承包双方约定以施工工程成本再加合同约定酬金进行合同价款计算、调整和确认的建设工程施工合同。</a:t>
            </a:r>
          </a:p>
          <a:p>
            <a:pPr indent="457200">
              <a:lnSpc>
                <a:spcPts val="3600"/>
              </a:lnSpc>
              <a:spcBef>
                <a:spcPts val="600"/>
              </a:spcBef>
            </a:pPr>
            <a:r>
              <a:rPr lang="zh-CN" altLang="en-US" dirty="0">
                <a:solidFill>
                  <a:srgbClr val="000000"/>
                </a:solidFill>
                <a:latin typeface="微软雅黑" pitchFamily="34" charset="-122"/>
                <a:ea typeface="微软雅黑" pitchFamily="34" charset="-122"/>
              </a:rPr>
              <a:t>该合同将工程项目的实际投资划分成直接成本费和承包人完成工作后的应得酬金两部分。在工程实施过程中，产生的</a:t>
            </a:r>
            <a:r>
              <a:rPr lang="zh-CN" altLang="en-US" b="1" dirty="0">
                <a:solidFill>
                  <a:schemeClr val="accent6">
                    <a:lumMod val="75000"/>
                  </a:schemeClr>
                </a:solidFill>
                <a:latin typeface="微软雅黑" pitchFamily="34" charset="-122"/>
                <a:ea typeface="微软雅黑" pitchFamily="34" charset="-122"/>
              </a:rPr>
              <a:t>直接成本费</a:t>
            </a:r>
            <a:r>
              <a:rPr lang="zh-CN" altLang="en-US" dirty="0">
                <a:solidFill>
                  <a:srgbClr val="000000"/>
                </a:solidFill>
                <a:latin typeface="微软雅黑" pitchFamily="34" charset="-122"/>
                <a:ea typeface="微软雅黑" pitchFamily="34" charset="-122"/>
              </a:rPr>
              <a:t>由业主根据承包商提供的</a:t>
            </a:r>
            <a:r>
              <a:rPr lang="zh-CN" altLang="en-US" b="1" dirty="0">
                <a:solidFill>
                  <a:schemeClr val="accent6">
                    <a:lumMod val="75000"/>
                  </a:schemeClr>
                </a:solidFill>
                <a:latin typeface="微软雅黑" pitchFamily="34" charset="-122"/>
                <a:ea typeface="微软雅黑" pitchFamily="34" charset="-122"/>
              </a:rPr>
              <a:t>发票实报实销</a:t>
            </a:r>
            <a:r>
              <a:rPr lang="zh-CN" altLang="en-US" dirty="0">
                <a:solidFill>
                  <a:srgbClr val="000000"/>
                </a:solidFill>
                <a:latin typeface="微软雅黑" pitchFamily="34" charset="-122"/>
                <a:ea typeface="微软雅黑" pitchFamily="34" charset="-122"/>
              </a:rPr>
              <a:t>，再按合同约定的方式另外支付给承包商相应的报酬。实报实销工程成本费用的方式属于事后补偿。</a:t>
            </a:r>
          </a:p>
        </p:txBody>
      </p:sp>
      <p:sp>
        <p:nvSpPr>
          <p:cNvPr id="68614" name="矩形 3"/>
          <p:cNvSpPr>
            <a:spLocks noChangeArrowheads="1"/>
          </p:cNvSpPr>
          <p:nvPr/>
        </p:nvSpPr>
        <p:spPr bwMode="auto">
          <a:xfrm>
            <a:off x="1193105" y="1612902"/>
            <a:ext cx="7366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zh-CN" altLang="en-US" sz="2000" b="1" dirty="0">
                <a:solidFill>
                  <a:srgbClr val="000000"/>
                </a:solidFill>
                <a:latin typeface="微软雅黑" pitchFamily="34" charset="-122"/>
                <a:ea typeface="微软雅黑" pitchFamily="34" charset="-122"/>
              </a:rPr>
              <a:t>（三）成本加酬金合同凭借直接成本费的实报实销进行事后补偿</a:t>
            </a:r>
            <a:endParaRPr lang="zh-CN" altLang="en-US" sz="2000" dirty="0">
              <a:solidFill>
                <a:srgbClr val="000000"/>
              </a:solidFill>
              <a:latin typeface="微软雅黑" pitchFamily="34" charset="-122"/>
              <a:ea typeface="微软雅黑" pitchFamily="34" charset="-122"/>
            </a:endParaRPr>
          </a:p>
        </p:txBody>
      </p:sp>
      <p:sp>
        <p:nvSpPr>
          <p:cNvPr id="6" name="矩形 5"/>
          <p:cNvSpPr>
            <a:spLocks noChangeArrowheads="1"/>
          </p:cNvSpPr>
          <p:nvPr/>
        </p:nvSpPr>
        <p:spPr bwMode="auto">
          <a:xfrm>
            <a:off x="3214886" y="188640"/>
            <a:ext cx="59766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800"/>
              </a:lnSpc>
            </a:pPr>
            <a:r>
              <a:rPr lang="zh-CN" altLang="en-US" sz="2800" b="1" dirty="0" smtClean="0">
                <a:solidFill>
                  <a:schemeClr val="bg1"/>
                </a:solidFill>
                <a:latin typeface="微软雅黑" pitchFamily="34" charset="-122"/>
                <a:ea typeface="微软雅黑" pitchFamily="34" charset="-122"/>
              </a:rPr>
              <a:t>八、</a:t>
            </a:r>
            <a:r>
              <a:rPr lang="zh-CN" altLang="en-US" sz="2800" b="1" dirty="0">
                <a:solidFill>
                  <a:schemeClr val="bg1"/>
                </a:solidFill>
                <a:latin typeface="微软雅黑" pitchFamily="34" charset="-122"/>
                <a:ea typeface="微软雅黑" pitchFamily="34" charset="-122"/>
              </a:rPr>
              <a:t>总价</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单价包含风险的边界原则</a:t>
            </a:r>
            <a:endParaRPr lang="en-US" altLang="zh-CN"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1022809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矩形 4"/>
          <p:cNvSpPr>
            <a:spLocks noChangeArrowheads="1"/>
          </p:cNvSpPr>
          <p:nvPr/>
        </p:nvSpPr>
        <p:spPr bwMode="auto">
          <a:xfrm>
            <a:off x="1646061" y="1988840"/>
            <a:ext cx="740147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smtClean="0">
                <a:solidFill>
                  <a:schemeClr val="bg1"/>
                </a:solidFill>
                <a:latin typeface="微软雅黑" pitchFamily="34" charset="-122"/>
                <a:ea typeface="微软雅黑" pitchFamily="34" charset="-122"/>
              </a:rPr>
              <a:t>九、</a:t>
            </a:r>
            <a:r>
              <a:rPr lang="zh-CN" altLang="en-US" sz="2400" b="1" dirty="0">
                <a:solidFill>
                  <a:schemeClr val="bg1"/>
                </a:solidFill>
                <a:latin typeface="微软雅黑" pitchFamily="34" charset="-122"/>
                <a:ea typeface="微软雅黑" pitchFamily="34" charset="-122"/>
              </a:rPr>
              <a:t>解开合同之谜的三把钥匙</a:t>
            </a:r>
            <a:endParaRPr lang="en-US" altLang="zh-CN" sz="2400" b="1" dirty="0">
              <a:solidFill>
                <a:schemeClr val="bg1"/>
              </a:solidFill>
              <a:latin typeface="微软雅黑" pitchFamily="34" charset="-122"/>
              <a:ea typeface="微软雅黑" pitchFamily="34" charset="-122"/>
            </a:endParaRPr>
          </a:p>
          <a:p>
            <a:pPr algn="r"/>
            <a:r>
              <a:rPr lang="en-US" altLang="zh-CN" sz="2400" b="1" dirty="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以</a:t>
            </a:r>
            <a:r>
              <a:rPr lang="en-US" altLang="zh-CN" sz="2400" b="1" dirty="0" smtClean="0">
                <a:solidFill>
                  <a:schemeClr val="bg1"/>
                </a:solidFill>
                <a:latin typeface="微软雅黑" pitchFamily="34" charset="-122"/>
                <a:ea typeface="微软雅黑" pitchFamily="34" charset="-122"/>
              </a:rPr>
              <a:t>XX</a:t>
            </a:r>
            <a:r>
              <a:rPr lang="zh-CN" altLang="en-US" sz="2400" b="1" dirty="0" smtClean="0">
                <a:solidFill>
                  <a:schemeClr val="bg1"/>
                </a:solidFill>
                <a:latin typeface="微软雅黑" pitchFamily="34" charset="-122"/>
                <a:ea typeface="微软雅黑" pitchFamily="34" charset="-122"/>
              </a:rPr>
              <a:t>地铁项目</a:t>
            </a:r>
            <a:r>
              <a:rPr lang="zh-CN" altLang="en-US" sz="2400" b="1" dirty="0">
                <a:solidFill>
                  <a:schemeClr val="bg1"/>
                </a:solidFill>
                <a:latin typeface="微软雅黑" pitchFamily="34" charset="-122"/>
                <a:ea typeface="微软雅黑" pitchFamily="34" charset="-122"/>
              </a:rPr>
              <a:t>为例</a:t>
            </a:r>
          </a:p>
        </p:txBody>
      </p:sp>
      <p:sp>
        <p:nvSpPr>
          <p:cNvPr id="10" name="矩形 2"/>
          <p:cNvSpPr>
            <a:spLocks noChangeArrowheads="1"/>
          </p:cNvSpPr>
          <p:nvPr/>
        </p:nvSpPr>
        <p:spPr bwMode="auto">
          <a:xfrm>
            <a:off x="2814965" y="3036714"/>
            <a:ext cx="42883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（一）风险分担一览表调整合同价款</a:t>
            </a:r>
          </a:p>
        </p:txBody>
      </p:sp>
      <p:sp>
        <p:nvSpPr>
          <p:cNvPr id="11" name="矩形 5"/>
          <p:cNvSpPr>
            <a:spLocks noChangeArrowheads="1"/>
          </p:cNvSpPr>
          <p:nvPr/>
        </p:nvSpPr>
        <p:spPr bwMode="auto">
          <a:xfrm>
            <a:off x="2814966" y="3651076"/>
            <a:ext cx="4712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（二）工作责任一览表明确索赔责任</a:t>
            </a:r>
          </a:p>
        </p:txBody>
      </p:sp>
      <p:sp>
        <p:nvSpPr>
          <p:cNvPr id="12" name="矩形 7"/>
          <p:cNvSpPr>
            <a:spLocks noChangeArrowheads="1"/>
          </p:cNvSpPr>
          <p:nvPr/>
        </p:nvSpPr>
        <p:spPr bwMode="auto">
          <a:xfrm>
            <a:off x="2814964" y="4263851"/>
            <a:ext cx="4712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（三）工作程序一览表保证实体公平</a:t>
            </a: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
          <p:cNvSpPr>
            <a:spLocks noChangeArrowheads="1"/>
          </p:cNvSpPr>
          <p:nvPr/>
        </p:nvSpPr>
        <p:spPr bwMode="auto">
          <a:xfrm>
            <a:off x="766614" y="2018601"/>
            <a:ext cx="4680520" cy="3693319"/>
          </a:xfrm>
          <a:prstGeom prst="rect">
            <a:avLst/>
          </a:prstGeom>
          <a:solidFill>
            <a:schemeClr val="bg1"/>
          </a:solidFill>
          <a:ln w="9525">
            <a:solidFill>
              <a:schemeClr val="bg1"/>
            </a:solidFill>
            <a:miter lim="800000"/>
            <a:headEnd/>
            <a:tailEnd/>
          </a:ln>
          <a:extLst/>
        </p:spPr>
        <p:txBody>
          <a:bodyPr wrap="square" anchor="ctr">
            <a:spAutoFit/>
          </a:bodyPr>
          <a:lstStyle/>
          <a:p>
            <a:pPr indent="457200" eaLnBrk="1" hangingPunct="1"/>
            <a:r>
              <a:rPr lang="en-US" altLang="zh-CN" dirty="0" smtClean="0">
                <a:solidFill>
                  <a:srgbClr val="000000"/>
                </a:solidFill>
                <a:latin typeface="微软雅黑" pitchFamily="34" charset="-122"/>
                <a:ea typeface="微软雅黑" pitchFamily="34" charset="-122"/>
              </a:rPr>
              <a:t>XX</a:t>
            </a:r>
            <a:r>
              <a:rPr lang="zh-CN" altLang="en-US" dirty="0" smtClean="0">
                <a:solidFill>
                  <a:srgbClr val="000000"/>
                </a:solidFill>
                <a:latin typeface="微软雅黑" pitchFamily="34" charset="-122"/>
                <a:ea typeface="微软雅黑" pitchFamily="34" charset="-122"/>
              </a:rPr>
              <a:t>地铁</a:t>
            </a:r>
            <a:r>
              <a:rPr lang="en-US" altLang="zh-CN" dirty="0">
                <a:solidFill>
                  <a:srgbClr val="000000"/>
                </a:solidFill>
                <a:latin typeface="微软雅黑" pitchFamily="34" charset="-122"/>
                <a:ea typeface="微软雅黑" pitchFamily="34" charset="-122"/>
                <a:cs typeface="Times New Roman" pitchFamily="18" charset="0"/>
              </a:rPr>
              <a:t>5</a:t>
            </a:r>
            <a:r>
              <a:rPr lang="zh-CN" altLang="en-US" dirty="0">
                <a:solidFill>
                  <a:srgbClr val="000000"/>
                </a:solidFill>
                <a:latin typeface="微软雅黑" pitchFamily="34" charset="-122"/>
                <a:ea typeface="微软雅黑" pitchFamily="34" charset="-122"/>
                <a:cs typeface="Times New Roman" pitchFamily="18" charset="0"/>
              </a:rPr>
              <a:t>号线全长</a:t>
            </a:r>
            <a:r>
              <a:rPr lang="en-US" altLang="zh-CN" dirty="0">
                <a:solidFill>
                  <a:srgbClr val="000000"/>
                </a:solidFill>
                <a:latin typeface="微软雅黑" pitchFamily="34" charset="-122"/>
                <a:ea typeface="微软雅黑" pitchFamily="34" charset="-122"/>
                <a:cs typeface="Times New Roman" pitchFamily="18" charset="0"/>
              </a:rPr>
              <a:t>40</a:t>
            </a:r>
            <a:r>
              <a:rPr lang="zh-CN" altLang="en-US" dirty="0">
                <a:solidFill>
                  <a:srgbClr val="000000"/>
                </a:solidFill>
                <a:latin typeface="微软雅黑" pitchFamily="34" charset="-122"/>
                <a:ea typeface="微软雅黑" pitchFamily="34" charset="-122"/>
              </a:rPr>
              <a:t>公里，车站</a:t>
            </a:r>
            <a:r>
              <a:rPr lang="en-US" altLang="zh-CN" dirty="0">
                <a:solidFill>
                  <a:srgbClr val="000000"/>
                </a:solidFill>
                <a:latin typeface="微软雅黑" pitchFamily="34" charset="-122"/>
                <a:ea typeface="微软雅黑" pitchFamily="34" charset="-122"/>
              </a:rPr>
              <a:t>27</a:t>
            </a:r>
            <a:r>
              <a:rPr lang="zh-CN" altLang="en-US" dirty="0">
                <a:solidFill>
                  <a:srgbClr val="000000"/>
                </a:solidFill>
                <a:latin typeface="微软雅黑" pitchFamily="34" charset="-122"/>
                <a:ea typeface="微软雅黑" pitchFamily="34" charset="-122"/>
              </a:rPr>
              <a:t>座，车辆段、停车场各</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处，主变电站</a:t>
            </a:r>
            <a:r>
              <a:rPr lang="en-US" altLang="zh-CN" dirty="0">
                <a:solidFill>
                  <a:srgbClr val="000000"/>
                </a:solidFill>
                <a:latin typeface="微软雅黑" pitchFamily="34" charset="-122"/>
                <a:ea typeface="微软雅黑" pitchFamily="34" charset="-122"/>
              </a:rPr>
              <a:t>1</a:t>
            </a:r>
            <a:r>
              <a:rPr lang="zh-CN" altLang="en-US" dirty="0">
                <a:solidFill>
                  <a:srgbClr val="000000"/>
                </a:solidFill>
                <a:latin typeface="微软雅黑" pitchFamily="34" charset="-122"/>
                <a:ea typeface="微软雅黑" pitchFamily="34" charset="-122"/>
              </a:rPr>
              <a:t>所规模相当于地铁一期工程的两倍，并有多个综合换乘枢纽站</a:t>
            </a:r>
            <a:r>
              <a:rPr lang="zh-CN" altLang="en-US" dirty="0" smtClean="0">
                <a:solidFill>
                  <a:srgbClr val="000000"/>
                </a:solidFill>
                <a:latin typeface="微软雅黑" pitchFamily="34" charset="-122"/>
                <a:ea typeface="微软雅黑" pitchFamily="34" charset="-122"/>
              </a:rPr>
              <a:t>。</a:t>
            </a:r>
            <a:r>
              <a:rPr lang="en-US" altLang="zh-CN" dirty="0" smtClean="0">
                <a:solidFill>
                  <a:srgbClr val="000000"/>
                </a:solidFill>
                <a:latin typeface="微软雅黑" pitchFamily="34" charset="-122"/>
                <a:ea typeface="微软雅黑" pitchFamily="34" charset="-122"/>
              </a:rPr>
              <a:t>XX</a:t>
            </a:r>
            <a:r>
              <a:rPr lang="zh-CN" altLang="en-US" dirty="0" smtClean="0">
                <a:solidFill>
                  <a:srgbClr val="000000"/>
                </a:solidFill>
                <a:latin typeface="微软雅黑" pitchFamily="34" charset="-122"/>
                <a:ea typeface="微软雅黑" pitchFamily="34" charset="-122"/>
              </a:rPr>
              <a:t>地铁是构成</a:t>
            </a:r>
            <a:r>
              <a:rPr lang="zh-CN" altLang="en-US" dirty="0">
                <a:solidFill>
                  <a:srgbClr val="000000"/>
                </a:solidFill>
                <a:latin typeface="微软雅黑" pitchFamily="34" charset="-122"/>
                <a:ea typeface="微软雅黑" pitchFamily="34" charset="-122"/>
              </a:rPr>
              <a:t>所在地</a:t>
            </a:r>
            <a:r>
              <a:rPr lang="zh-CN" altLang="en-US" dirty="0" smtClean="0">
                <a:solidFill>
                  <a:srgbClr val="000000"/>
                </a:solidFill>
                <a:latin typeface="微软雅黑" pitchFamily="34" charset="-122"/>
                <a:ea typeface="微软雅黑" pitchFamily="34" charset="-122"/>
              </a:rPr>
              <a:t>轨道</a:t>
            </a:r>
            <a:r>
              <a:rPr lang="zh-CN" altLang="en-US" dirty="0">
                <a:solidFill>
                  <a:srgbClr val="000000"/>
                </a:solidFill>
                <a:latin typeface="微软雅黑" pitchFamily="34" charset="-122"/>
                <a:ea typeface="微软雅黑" pitchFamily="34" charset="-122"/>
              </a:rPr>
              <a:t>网络的骨干线路，将成为联系沿线各组团和三大交通枢纽的快速通道，也将</a:t>
            </a:r>
            <a:r>
              <a:rPr lang="zh-CN" altLang="en-US" dirty="0" smtClean="0">
                <a:solidFill>
                  <a:srgbClr val="000000"/>
                </a:solidFill>
                <a:latin typeface="微软雅黑" pitchFamily="34" charset="-122"/>
                <a:ea typeface="微软雅黑" pitchFamily="34" charset="-122"/>
              </a:rPr>
              <a:t>是该市当年</a:t>
            </a:r>
            <a:r>
              <a:rPr lang="en-US" altLang="zh-CN" dirty="0" smtClean="0">
                <a:solidFill>
                  <a:srgbClr val="000000"/>
                </a:solidFill>
                <a:latin typeface="微软雅黑" pitchFamily="34" charset="-122"/>
                <a:ea typeface="微软雅黑" pitchFamily="34" charset="-122"/>
              </a:rPr>
              <a:t>155</a:t>
            </a:r>
            <a:r>
              <a:rPr lang="zh-CN" altLang="en-US" dirty="0">
                <a:solidFill>
                  <a:srgbClr val="000000"/>
                </a:solidFill>
                <a:latin typeface="微软雅黑" pitchFamily="34" charset="-122"/>
                <a:ea typeface="微软雅黑" pitchFamily="34" charset="-122"/>
              </a:rPr>
              <a:t>公里轨道交通建设的重头戏。</a:t>
            </a:r>
            <a:r>
              <a:rPr lang="zh-CN" altLang="en-US" dirty="0" smtClean="0">
                <a:solidFill>
                  <a:srgbClr val="000000"/>
                </a:solidFill>
                <a:latin typeface="微软雅黑" pitchFamily="34" charset="-122"/>
                <a:ea typeface="微软雅黑" pitchFamily="34" charset="-122"/>
              </a:rPr>
              <a:t>地铁线对</a:t>
            </a:r>
            <a:r>
              <a:rPr lang="zh-CN" altLang="en-US" dirty="0">
                <a:solidFill>
                  <a:srgbClr val="000000"/>
                </a:solidFill>
                <a:latin typeface="微软雅黑" pitchFamily="34" charset="-122"/>
                <a:ea typeface="微软雅黑" pitchFamily="34" charset="-122"/>
              </a:rPr>
              <a:t>构成近中期线网骨架、发挥轨道网络效益具有突出地位和不可替代的关键作用。本工程已于</a:t>
            </a:r>
            <a:r>
              <a:rPr lang="en-US" altLang="zh-CN" dirty="0">
                <a:solidFill>
                  <a:srgbClr val="000000"/>
                </a:solidFill>
                <a:latin typeface="微软雅黑" pitchFamily="34" charset="-122"/>
                <a:ea typeface="微软雅黑" pitchFamily="34" charset="-122"/>
              </a:rPr>
              <a:t>2011</a:t>
            </a:r>
            <a:r>
              <a:rPr lang="zh-CN" altLang="en-US" dirty="0">
                <a:solidFill>
                  <a:srgbClr val="000000"/>
                </a:solidFill>
                <a:latin typeface="微软雅黑" pitchFamily="34" charset="-122"/>
                <a:ea typeface="微软雅黑" pitchFamily="34" charset="-122"/>
              </a:rPr>
              <a:t>年</a:t>
            </a:r>
            <a:r>
              <a:rPr lang="en-US" altLang="zh-CN" dirty="0">
                <a:solidFill>
                  <a:srgbClr val="000000"/>
                </a:solidFill>
                <a:latin typeface="微软雅黑" pitchFamily="34" charset="-122"/>
                <a:ea typeface="微软雅黑" pitchFamily="34" charset="-122"/>
              </a:rPr>
              <a:t>4</a:t>
            </a:r>
            <a:r>
              <a:rPr lang="zh-CN" altLang="en-US" dirty="0">
                <a:solidFill>
                  <a:srgbClr val="000000"/>
                </a:solidFill>
                <a:latin typeface="微软雅黑" pitchFamily="34" charset="-122"/>
                <a:ea typeface="微软雅黑" pitchFamily="34" charset="-122"/>
              </a:rPr>
              <a:t>月</a:t>
            </a:r>
            <a:r>
              <a:rPr lang="en-US" altLang="zh-CN" dirty="0">
                <a:solidFill>
                  <a:srgbClr val="000000"/>
                </a:solidFill>
                <a:latin typeface="微软雅黑" pitchFamily="34" charset="-122"/>
                <a:ea typeface="微软雅黑" pitchFamily="34" charset="-122"/>
              </a:rPr>
              <a:t>22</a:t>
            </a:r>
            <a:r>
              <a:rPr lang="zh-CN" altLang="en-US" dirty="0">
                <a:solidFill>
                  <a:srgbClr val="000000"/>
                </a:solidFill>
                <a:latin typeface="微软雅黑" pitchFamily="34" charset="-122"/>
                <a:ea typeface="微软雅黑" pitchFamily="34" charset="-122"/>
              </a:rPr>
              <a:t>日正式投入试运行</a:t>
            </a:r>
            <a:r>
              <a:rPr lang="zh-CN" altLang="en-US" dirty="0" smtClean="0">
                <a:solidFill>
                  <a:srgbClr val="000000"/>
                </a:solidFill>
                <a:latin typeface="微软雅黑" pitchFamily="34" charset="-122"/>
                <a:ea typeface="微软雅黑" pitchFamily="34" charset="-122"/>
              </a:rPr>
              <a:t>。</a:t>
            </a:r>
            <a:endParaRPr lang="en-US" altLang="zh-CN" dirty="0">
              <a:solidFill>
                <a:srgbClr val="000000"/>
              </a:solidFill>
              <a:latin typeface="微软雅黑" pitchFamily="34" charset="-122"/>
              <a:ea typeface="微软雅黑" pitchFamily="34" charset="-122"/>
            </a:endParaRPr>
          </a:p>
          <a:p>
            <a:pPr indent="457200" eaLnBrk="1" hangingPunct="1"/>
            <a:r>
              <a:rPr lang="zh-CN" altLang="en-US" dirty="0">
                <a:solidFill>
                  <a:srgbClr val="000000"/>
                </a:solidFill>
                <a:latin typeface="微软雅黑" pitchFamily="34" charset="-122"/>
                <a:ea typeface="微软雅黑" pitchFamily="34" charset="-122"/>
              </a:rPr>
              <a:t>本文</a:t>
            </a:r>
            <a:r>
              <a:rPr lang="zh-CN" altLang="en-US" dirty="0" smtClean="0">
                <a:solidFill>
                  <a:srgbClr val="000000"/>
                </a:solidFill>
                <a:latin typeface="微软雅黑" pitchFamily="34" charset="-122"/>
                <a:ea typeface="微软雅黑" pitchFamily="34" charset="-122"/>
              </a:rPr>
              <a:t>以</a:t>
            </a:r>
            <a:r>
              <a:rPr lang="en-US" altLang="zh-CN" dirty="0" smtClean="0">
                <a:solidFill>
                  <a:srgbClr val="000000"/>
                </a:solidFill>
                <a:latin typeface="微软雅黑" pitchFamily="34" charset="-122"/>
                <a:ea typeface="微软雅黑" pitchFamily="34" charset="-122"/>
              </a:rPr>
              <a:t>XX</a:t>
            </a:r>
            <a:r>
              <a:rPr lang="zh-CN" altLang="en-US" dirty="0" smtClean="0">
                <a:solidFill>
                  <a:srgbClr val="000000"/>
                </a:solidFill>
                <a:latin typeface="微软雅黑" pitchFamily="34" charset="-122"/>
                <a:ea typeface="微软雅黑" pitchFamily="34" charset="-122"/>
              </a:rPr>
              <a:t>地铁线为</a:t>
            </a:r>
            <a:r>
              <a:rPr lang="zh-CN" altLang="en-US" dirty="0">
                <a:solidFill>
                  <a:srgbClr val="000000"/>
                </a:solidFill>
                <a:latin typeface="微软雅黑" pitchFamily="34" charset="-122"/>
                <a:ea typeface="微软雅黑" pitchFamily="34" charset="-122"/>
              </a:rPr>
              <a:t>例，</a:t>
            </a:r>
            <a:r>
              <a:rPr lang="zh-CN" altLang="en-US" b="1" dirty="0">
                <a:solidFill>
                  <a:schemeClr val="accent6">
                    <a:lumMod val="75000"/>
                  </a:schemeClr>
                </a:solidFill>
                <a:latin typeface="微软雅黑" pitchFamily="34" charset="-122"/>
                <a:ea typeface="微软雅黑" pitchFamily="34" charset="-122"/>
              </a:rPr>
              <a:t>风险分担一览表</a:t>
            </a:r>
            <a:r>
              <a:rPr lang="zh-CN" altLang="en-US" dirty="0">
                <a:solidFill>
                  <a:srgbClr val="000000"/>
                </a:solidFill>
                <a:latin typeface="微软雅黑" pitchFamily="34" charset="-122"/>
                <a:ea typeface="微软雅黑" pitchFamily="34" charset="-122"/>
              </a:rPr>
              <a:t>、</a:t>
            </a:r>
            <a:r>
              <a:rPr lang="zh-CN" altLang="en-US" b="1" dirty="0">
                <a:solidFill>
                  <a:schemeClr val="accent6">
                    <a:lumMod val="75000"/>
                  </a:schemeClr>
                </a:solidFill>
                <a:latin typeface="微软雅黑" pitchFamily="34" charset="-122"/>
                <a:ea typeface="微软雅黑" pitchFamily="34" charset="-122"/>
              </a:rPr>
              <a:t>工作责任一览表</a:t>
            </a:r>
            <a:r>
              <a:rPr lang="zh-CN" altLang="en-US" dirty="0">
                <a:solidFill>
                  <a:srgbClr val="000000"/>
                </a:solidFill>
                <a:latin typeface="微软雅黑" pitchFamily="34" charset="-122"/>
                <a:ea typeface="微软雅黑" pitchFamily="34" charset="-122"/>
              </a:rPr>
              <a:t>以及</a:t>
            </a:r>
            <a:r>
              <a:rPr lang="zh-CN" altLang="en-US" b="1" dirty="0">
                <a:solidFill>
                  <a:schemeClr val="accent6">
                    <a:lumMod val="75000"/>
                  </a:schemeClr>
                </a:solidFill>
                <a:latin typeface="微软雅黑" pitchFamily="34" charset="-122"/>
                <a:ea typeface="微软雅黑" pitchFamily="34" charset="-122"/>
              </a:rPr>
              <a:t>工作程序一览表</a:t>
            </a:r>
            <a:r>
              <a:rPr lang="zh-CN" altLang="en-US" dirty="0">
                <a:solidFill>
                  <a:srgbClr val="000000"/>
                </a:solidFill>
                <a:latin typeface="微软雅黑" pitchFamily="34" charset="-122"/>
                <a:ea typeface="微软雅黑" pitchFamily="34" charset="-122"/>
              </a:rPr>
              <a:t>诠释了</a:t>
            </a:r>
            <a:r>
              <a:rPr lang="zh-CN" altLang="en-US" b="1" dirty="0">
                <a:solidFill>
                  <a:schemeClr val="accent6">
                    <a:lumMod val="75000"/>
                  </a:schemeClr>
                </a:solidFill>
                <a:latin typeface="微软雅黑" pitchFamily="34" charset="-122"/>
                <a:ea typeface="微软雅黑" pitchFamily="34" charset="-122"/>
              </a:rPr>
              <a:t>解开合同之谜的三把钥匙。</a:t>
            </a:r>
          </a:p>
        </p:txBody>
      </p:sp>
      <p:sp>
        <p:nvSpPr>
          <p:cNvPr id="72709" name="Rectangle 2"/>
          <p:cNvSpPr txBox="1">
            <a:spLocks noChangeArrowheads="1"/>
          </p:cNvSpPr>
          <p:nvPr/>
        </p:nvSpPr>
        <p:spPr bwMode="white">
          <a:xfrm>
            <a:off x="1666714" y="1268760"/>
            <a:ext cx="2880320" cy="298450"/>
          </a:xfrm>
          <a:prstGeom prst="rect">
            <a:avLst/>
          </a:prstGeom>
          <a:solidFill>
            <a:schemeClr val="bg1"/>
          </a:solidFill>
          <a:ln w="9525">
            <a:noFill/>
            <a:miter lim="800000"/>
            <a:headEnd/>
            <a:tailEnd/>
          </a:ln>
          <a:extLst/>
        </p:spPr>
        <p:txBody>
          <a:bodyPr anchor="ct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r>
              <a:rPr kumimoji="0" lang="en-US" altLang="zh-CN" sz="2000" dirty="0" smtClean="0">
                <a:solidFill>
                  <a:srgbClr val="000000"/>
                </a:solidFill>
                <a:latin typeface="微软雅黑" pitchFamily="34" charset="-122"/>
                <a:ea typeface="微软雅黑" pitchFamily="34" charset="-122"/>
              </a:rPr>
              <a:t>XX</a:t>
            </a:r>
            <a:r>
              <a:rPr kumimoji="0" lang="zh-CN" altLang="en-US" sz="2000" dirty="0" smtClean="0">
                <a:solidFill>
                  <a:srgbClr val="000000"/>
                </a:solidFill>
                <a:latin typeface="微软雅黑" pitchFamily="34" charset="-122"/>
                <a:ea typeface="微软雅黑" pitchFamily="34" charset="-122"/>
              </a:rPr>
              <a:t>地铁项目工程</a:t>
            </a:r>
            <a:r>
              <a:rPr kumimoji="0" lang="zh-CN" altLang="en-US" sz="2000" dirty="0">
                <a:solidFill>
                  <a:srgbClr val="000000"/>
                </a:solidFill>
                <a:latin typeface="微软雅黑" pitchFamily="34" charset="-122"/>
                <a:ea typeface="微软雅黑" pitchFamily="34" charset="-122"/>
              </a:rPr>
              <a:t>概况</a:t>
            </a:r>
          </a:p>
        </p:txBody>
      </p:sp>
      <p:sp>
        <p:nvSpPr>
          <p:cNvPr id="8"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grpSp>
        <p:nvGrpSpPr>
          <p:cNvPr id="6" name="组合 5"/>
          <p:cNvGrpSpPr/>
          <p:nvPr/>
        </p:nvGrpSpPr>
        <p:grpSpPr>
          <a:xfrm>
            <a:off x="5853657" y="1373658"/>
            <a:ext cx="5807175" cy="4338262"/>
            <a:chOff x="774835" y="1671464"/>
            <a:chExt cx="5261408" cy="3672408"/>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35" y="1671464"/>
              <a:ext cx="5261408" cy="3672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0630" y="1691516"/>
              <a:ext cx="2952328" cy="369332"/>
            </a:xfrm>
            <a:prstGeom prst="rect">
              <a:avLst/>
            </a:prstGeom>
            <a:solidFill>
              <a:schemeClr val="bg1"/>
            </a:solidFill>
          </p:spPr>
          <p:txBody>
            <a:bodyPr wrap="square" rtlCol="0">
              <a:spAutoFit/>
            </a:bodyPr>
            <a:lstStyle/>
            <a:p>
              <a:endParaRPr lang="zh-CN" altLang="en-US" dirty="0"/>
            </a:p>
          </p:txBody>
        </p:sp>
      </p:grpSp>
    </p:spTree>
    <p:extLst>
      <p:ext uri="{BB962C8B-B14F-4D97-AF65-F5344CB8AC3E}">
        <p14:creationId xmlns:p14="http://schemas.microsoft.com/office/powerpoint/2010/main" val="164709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矩形 1"/>
          <p:cNvSpPr>
            <a:spLocks noChangeArrowheads="1"/>
          </p:cNvSpPr>
          <p:nvPr/>
        </p:nvSpPr>
        <p:spPr bwMode="auto">
          <a:xfrm>
            <a:off x="1249382" y="3857079"/>
            <a:ext cx="9909484"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31800">
              <a:lnSpc>
                <a:spcPts val="3300"/>
              </a:lnSpc>
              <a:spcBef>
                <a:spcPts val="600"/>
              </a:spcBef>
            </a:pPr>
            <a:r>
              <a:rPr lang="zh-CN" altLang="en-US" dirty="0">
                <a:solidFill>
                  <a:srgbClr val="000000"/>
                </a:solidFill>
                <a:latin typeface="微软雅黑" pitchFamily="34" charset="-122"/>
                <a:ea typeface="微软雅黑" pitchFamily="34" charset="-122"/>
              </a:rPr>
              <a:t>可见</a:t>
            </a:r>
            <a:r>
              <a:rPr lang="en-US" altLang="zh-CN" dirty="0">
                <a:solidFill>
                  <a:srgbClr val="000000"/>
                </a:solidFill>
                <a:latin typeface="微软雅黑" pitchFamily="34" charset="-122"/>
                <a:ea typeface="微软雅黑" pitchFamily="34" charset="-122"/>
              </a:rPr>
              <a:t>13《</a:t>
            </a:r>
            <a:r>
              <a:rPr lang="zh-CN" altLang="en-US" dirty="0">
                <a:solidFill>
                  <a:srgbClr val="000000"/>
                </a:solidFill>
                <a:latin typeface="微软雅黑" pitchFamily="34" charset="-122"/>
                <a:ea typeface="微软雅黑" pitchFamily="34" charset="-122"/>
              </a:rPr>
              <a:t>清单计价规范</a:t>
            </a:r>
            <a:r>
              <a:rPr lang="en-US" altLang="zh-CN" dirty="0">
                <a:solidFill>
                  <a:srgbClr val="000000"/>
                </a:solidFill>
                <a:latin typeface="微软雅黑" pitchFamily="34" charset="-122"/>
                <a:ea typeface="微软雅黑" pitchFamily="34" charset="-122"/>
              </a:rPr>
              <a:t>》</a:t>
            </a:r>
            <a:r>
              <a:rPr lang="zh-CN" altLang="en-US" dirty="0">
                <a:solidFill>
                  <a:srgbClr val="000000"/>
                </a:solidFill>
                <a:latin typeface="微软雅黑" pitchFamily="34" charset="-122"/>
                <a:ea typeface="微软雅黑" pitchFamily="34" charset="-122"/>
              </a:rPr>
              <a:t>中强调了风险分担原则，强化了业主对风险分担的责任，明确了承发包双方所承担的责任。以深圳地铁</a:t>
            </a:r>
            <a:r>
              <a:rPr lang="en-US" altLang="zh-CN" dirty="0">
                <a:solidFill>
                  <a:srgbClr val="000000"/>
                </a:solidFill>
                <a:latin typeface="微软雅黑" pitchFamily="34" charset="-122"/>
                <a:ea typeface="微软雅黑" pitchFamily="34" charset="-122"/>
              </a:rPr>
              <a:t>5</a:t>
            </a:r>
            <a:r>
              <a:rPr lang="zh-CN" altLang="en-US" dirty="0">
                <a:solidFill>
                  <a:srgbClr val="000000"/>
                </a:solidFill>
                <a:latin typeface="微软雅黑" pitchFamily="34" charset="-122"/>
                <a:ea typeface="微软雅黑" pitchFamily="34" charset="-122"/>
              </a:rPr>
              <a:t>号线为例，采用风险分担一览表，对建设过程中可能出现的风险在发承包双方之间进行了合理分配，是风险分担原则的体现。</a:t>
            </a:r>
          </a:p>
        </p:txBody>
      </p:sp>
      <p:sp>
        <p:nvSpPr>
          <p:cNvPr id="5" name="圆角矩形 4"/>
          <p:cNvSpPr/>
          <p:nvPr/>
        </p:nvSpPr>
        <p:spPr>
          <a:xfrm>
            <a:off x="694606" y="1157289"/>
            <a:ext cx="4032574" cy="352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defRPr/>
            </a:pPr>
            <a:r>
              <a:rPr kumimoji="0" lang="zh-CN" altLang="en-US" sz="1800" b="1" dirty="0" smtClean="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（一）风险分担一览表调整合同价款</a:t>
            </a:r>
          </a:p>
        </p:txBody>
      </p:sp>
      <p:sp>
        <p:nvSpPr>
          <p:cNvPr id="7" name="矩形 13"/>
          <p:cNvSpPr>
            <a:spLocks noChangeArrowheads="1"/>
          </p:cNvSpPr>
          <p:nvPr/>
        </p:nvSpPr>
        <p:spPr bwMode="auto">
          <a:xfrm>
            <a:off x="1221762" y="2060848"/>
            <a:ext cx="9937104" cy="1311065"/>
          </a:xfrm>
          <a:prstGeom prst="rect">
            <a:avLst/>
          </a:prstGeom>
          <a:noFill/>
          <a:ln w="254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300"/>
              </a:lnSpc>
            </a:pP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清单计价规范</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（强制性条文）第</a:t>
            </a:r>
            <a:r>
              <a:rPr lang="en-US" altLang="zh-CN" dirty="0">
                <a:latin typeface="微软雅黑" panose="020B0503020204020204" pitchFamily="34" charset="-122"/>
                <a:ea typeface="微软雅黑" panose="020B0503020204020204" pitchFamily="34" charset="-122"/>
              </a:rPr>
              <a:t>3.4.1</a:t>
            </a:r>
            <a:r>
              <a:rPr lang="zh-CN" altLang="en-US" dirty="0">
                <a:latin typeface="微软雅黑" panose="020B0503020204020204" pitchFamily="34" charset="-122"/>
                <a:ea typeface="微软雅黑" panose="020B0503020204020204" pitchFamily="34" charset="-122"/>
              </a:rPr>
              <a:t>规定：</a:t>
            </a:r>
          </a:p>
          <a:p>
            <a:pPr>
              <a:lnSpc>
                <a:spcPts val="3300"/>
              </a:lnSpc>
            </a:pPr>
            <a:r>
              <a:rPr lang="zh-CN" altLang="en-US" dirty="0">
                <a:latin typeface="微软雅黑" panose="020B0503020204020204" pitchFamily="34" charset="-122"/>
                <a:ea typeface="微软雅黑" panose="020B0503020204020204" pitchFamily="34" charset="-122"/>
              </a:rPr>
              <a:t>    建设工程发承包，必须在招标文件、合同中明确计价中的风险内容及其范围，</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不得采用无限风险、所有风险或类似语句</a:t>
            </a:r>
            <a:r>
              <a:rPr lang="zh-CN" altLang="en-US" dirty="0">
                <a:latin typeface="微软雅黑" panose="020B0503020204020204" pitchFamily="34" charset="-122"/>
                <a:ea typeface="微软雅黑" panose="020B0503020204020204" pitchFamily="34" charset="-122"/>
              </a:rPr>
              <a:t>规定计价中的风险内容及其范围。</a:t>
            </a:r>
          </a:p>
        </p:txBody>
      </p:sp>
      <p:sp>
        <p:nvSpPr>
          <p:cNvPr id="8"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24805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0420"/>
                                        </p:tgtEl>
                                        <p:attrNameLst>
                                          <p:attrName>style.visibility</p:attrName>
                                        </p:attrNameLst>
                                      </p:cBhvr>
                                      <p:to>
                                        <p:strVal val="visible"/>
                                      </p:to>
                                    </p:set>
                                    <p:animEffect transition="in" filter="fade">
                                      <p:cBhvr>
                                        <p:cTn id="13" dur="1000"/>
                                        <p:tgtEl>
                                          <p:spTgt spid="60420"/>
                                        </p:tgtEl>
                                      </p:cBhvr>
                                    </p:animEffect>
                                    <p:anim calcmode="lin" valueType="num">
                                      <p:cBhvr>
                                        <p:cTn id="14" dur="1000" fill="hold"/>
                                        <p:tgtEl>
                                          <p:spTgt spid="60420"/>
                                        </p:tgtEl>
                                        <p:attrNameLst>
                                          <p:attrName>ppt_x</p:attrName>
                                        </p:attrNameLst>
                                      </p:cBhvr>
                                      <p:tavLst>
                                        <p:tav tm="0">
                                          <p:val>
                                            <p:strVal val="#ppt_x"/>
                                          </p:val>
                                        </p:tav>
                                        <p:tav tm="100000">
                                          <p:val>
                                            <p:strVal val="#ppt_x"/>
                                          </p:val>
                                        </p:tav>
                                      </p:tavLst>
                                    </p:anim>
                                    <p:anim calcmode="lin" valueType="num">
                                      <p:cBhvr>
                                        <p:cTn id="15" dur="1000" fill="hold"/>
                                        <p:tgtEl>
                                          <p:spTgt spid="60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矩形 4"/>
          <p:cNvSpPr>
            <a:spLocks noChangeArrowheads="1"/>
          </p:cNvSpPr>
          <p:nvPr/>
        </p:nvSpPr>
        <p:spPr bwMode="auto">
          <a:xfrm>
            <a:off x="4190291" y="980728"/>
            <a:ext cx="3849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smtClean="0">
                <a:solidFill>
                  <a:srgbClr val="000000"/>
                </a:solidFill>
                <a:latin typeface="微软雅黑" pitchFamily="34" charset="-122"/>
                <a:ea typeface="微软雅黑" pitchFamily="34" charset="-122"/>
              </a:rPr>
              <a:t>XX</a:t>
            </a:r>
            <a:r>
              <a:rPr lang="zh-CN" altLang="en-US" sz="2000" dirty="0" smtClean="0">
                <a:solidFill>
                  <a:srgbClr val="000000"/>
                </a:solidFill>
                <a:latin typeface="微软雅黑" pitchFamily="34" charset="-122"/>
                <a:ea typeface="微软雅黑" pitchFamily="34" charset="-122"/>
              </a:rPr>
              <a:t>地铁项目</a:t>
            </a:r>
            <a:r>
              <a:rPr lang="zh-CN" altLang="en-US" sz="2000" dirty="0">
                <a:solidFill>
                  <a:srgbClr val="000000"/>
                </a:solidFill>
                <a:latin typeface="微软雅黑" pitchFamily="34" charset="-122"/>
                <a:ea typeface="微软雅黑" pitchFamily="34" charset="-122"/>
              </a:rPr>
              <a:t>合同</a:t>
            </a:r>
            <a:r>
              <a:rPr lang="zh-CN" altLang="en-US" sz="2000" b="1" dirty="0">
                <a:solidFill>
                  <a:schemeClr val="accent6">
                    <a:lumMod val="75000"/>
                  </a:schemeClr>
                </a:solidFill>
                <a:latin typeface="微软雅黑" pitchFamily="34" charset="-122"/>
                <a:ea typeface="微软雅黑" pitchFamily="34" charset="-122"/>
              </a:rPr>
              <a:t>风险分担一览表</a:t>
            </a:r>
          </a:p>
        </p:txBody>
      </p:sp>
      <p:graphicFrame>
        <p:nvGraphicFramePr>
          <p:cNvPr id="4" name="表格 3"/>
          <p:cNvGraphicFramePr>
            <a:graphicFrameLocks noGrp="1"/>
          </p:cNvGraphicFramePr>
          <p:nvPr>
            <p:extLst>
              <p:ext uri="{D42A27DB-BD31-4B8C-83A1-F6EECF244321}">
                <p14:modId xmlns:p14="http://schemas.microsoft.com/office/powerpoint/2010/main" val="2213499779"/>
              </p:ext>
            </p:extLst>
          </p:nvPr>
        </p:nvGraphicFramePr>
        <p:xfrm>
          <a:off x="118542" y="1340768"/>
          <a:ext cx="11953329" cy="5171790"/>
        </p:xfrm>
        <a:graphic>
          <a:graphicData uri="http://schemas.openxmlformats.org/drawingml/2006/table">
            <a:tbl>
              <a:tblPr>
                <a:tableStyleId>{5C22544A-7EE6-4342-B048-85BDC9FD1C3A}</a:tableStyleId>
              </a:tblPr>
              <a:tblGrid>
                <a:gridCol w="1045915"/>
                <a:gridCol w="1344750"/>
                <a:gridCol w="3730015"/>
                <a:gridCol w="1080120"/>
                <a:gridCol w="1224136"/>
                <a:gridCol w="3528393"/>
              </a:tblGrid>
              <a:tr h="178175">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项目</a:t>
                      </a:r>
                      <a:r>
                        <a:rPr lang="zh-CN" sz="1400" b="1" u="none" strike="noStrike" dirty="0" smtClean="0">
                          <a:solidFill>
                            <a:schemeClr val="bg1"/>
                          </a:solidFill>
                          <a:effectLst/>
                          <a:latin typeface="微软雅黑" panose="020B0503020204020204" pitchFamily="34" charset="-122"/>
                          <a:ea typeface="微软雅黑" panose="020B0503020204020204" pitchFamily="34" charset="-122"/>
                        </a:rPr>
                        <a:t>实施</a:t>
                      </a:r>
                      <a:endParaRPr lang="en-US" altLang="zh-CN" sz="1400" b="1" u="none" strike="noStrike" dirty="0" smtClean="0">
                        <a:solidFill>
                          <a:schemeClr val="bg1"/>
                        </a:solidFill>
                        <a:effectLst/>
                        <a:latin typeface="微软雅黑" panose="020B0503020204020204" pitchFamily="34" charset="-122"/>
                        <a:ea typeface="微软雅黑" panose="020B0503020204020204" pitchFamily="34" charset="-122"/>
                      </a:endParaRPr>
                    </a:p>
                    <a:p>
                      <a:pPr algn="ctr" fontAlgn="ctr"/>
                      <a:r>
                        <a:rPr lang="zh-CN" sz="1400" b="1" u="none" strike="noStrike" dirty="0" smtClean="0">
                          <a:solidFill>
                            <a:schemeClr val="bg1"/>
                          </a:solidFill>
                          <a:effectLst/>
                          <a:latin typeface="微软雅黑" panose="020B0503020204020204" pitchFamily="34" charset="-122"/>
                          <a:ea typeface="微软雅黑" panose="020B0503020204020204" pitchFamily="34" charset="-122"/>
                        </a:rPr>
                        <a:t>过程</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风险来源</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风险因素</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grid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风险承担主体</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hMerge="1">
                  <a:txBody>
                    <a:bodyPr/>
                    <a:lstStyle/>
                    <a:p>
                      <a:endParaRPr lang="zh-CN" altLang="en-US"/>
                    </a:p>
                  </a:txBody>
                  <a:tcPr/>
                </a:tc>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业主方风险控制对策</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r>
              <a:tr h="17817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发包人</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承包人</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vMerge="1">
                  <a:txBody>
                    <a:bodyPr/>
                    <a:lstStyle/>
                    <a:p>
                      <a:endParaRPr lang="zh-CN" altLang="en-US"/>
                    </a:p>
                  </a:txBody>
                  <a:tcPr/>
                </a:tc>
              </a:tr>
              <a:tr h="178175">
                <a:tc rowSpan="4">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投融资</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融资策划</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融资策划失败</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rowSpan="4">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1.为BT承办人融资及时提供必要的支持；</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en-US" sz="1400" b="1" u="none" strike="noStrike" dirty="0">
                          <a:effectLst/>
                          <a:latin typeface="微软雅黑" panose="020B0503020204020204" pitchFamily="34" charset="-122"/>
                          <a:ea typeface="微软雅黑" panose="020B0503020204020204" pitchFamily="34" charset="-122"/>
                        </a:rPr>
                        <a:t>2.</a:t>
                      </a:r>
                      <a:r>
                        <a:rPr lang="en-US" sz="1400" b="1" u="none" strike="noStrike" dirty="0" smtClean="0">
                          <a:effectLst/>
                          <a:latin typeface="微软雅黑" panose="020B0503020204020204" pitchFamily="34" charset="-122"/>
                          <a:ea typeface="微软雅黑" panose="020B0503020204020204" pitchFamily="34" charset="-122"/>
                        </a:rPr>
                        <a:t>加强对乙方建设资金专用帐户的监管</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r>
              <a:tr h="178175">
                <a:tc vMerge="1">
                  <a:txBody>
                    <a:bodyPr/>
                    <a:lstStyle/>
                    <a:p>
                      <a:endParaRPr lang="zh-CN" altLang="en-US"/>
                    </a:p>
                  </a:txBody>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融资担保</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融资担保不合格或延误</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ctr"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回购（报）</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回购（报）承诺不合格或延误</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融资资金注入</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融资资金到位额不足或延误</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　</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rowSpan="3">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勘察</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初勘</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勘察文件及数据的完整、真实性</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rowSpan="7">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1.将施工图设计阶段的代位管理纳入BT承办人的工作范围；</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en-US" sz="1400" b="1" u="none" strike="noStrike" dirty="0">
                          <a:effectLst/>
                          <a:latin typeface="微软雅黑" panose="020B0503020204020204" pitchFamily="34" charset="-122"/>
                          <a:ea typeface="微软雅黑" panose="020B0503020204020204" pitchFamily="34" charset="-122"/>
                        </a:rPr>
                        <a:t>2.赋予BT承办人对设计单位的支付决定权，其承担的风险通过风险包干费予以考虑；</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en-US" sz="1400" b="1" u="none" strike="noStrike" dirty="0">
                          <a:effectLst/>
                          <a:latin typeface="微软雅黑" panose="020B0503020204020204" pitchFamily="34" charset="-122"/>
                          <a:ea typeface="微软雅黑" panose="020B0503020204020204" pitchFamily="34" charset="-122"/>
                        </a:rPr>
                        <a:t>3.业主方需明确项目功能需求，</a:t>
                      </a:r>
                      <a:r>
                        <a:rPr lang="en-US" sz="1400" b="1" u="none" strike="noStrike" dirty="0" smtClean="0">
                          <a:effectLst/>
                          <a:latin typeface="微软雅黑" panose="020B0503020204020204" pitchFamily="34" charset="-122"/>
                          <a:ea typeface="微软雅黑" panose="020B0503020204020204" pitchFamily="34" charset="-122"/>
                        </a:rPr>
                        <a:t>并控制设计文件审查</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r>
              <a:tr h="178175">
                <a:tc vMerge="1">
                  <a:txBody>
                    <a:bodyPr/>
                    <a:lstStyle/>
                    <a:p>
                      <a:endParaRPr lang="zh-CN" altLang="en-US"/>
                    </a:p>
                  </a:txBody>
                  <a:tcPr/>
                </a:tc>
                <a:tc rowSpan="2">
                  <a:txBody>
                    <a:bodyPr/>
                    <a:lstStyle/>
                    <a:p>
                      <a:pPr algn="ctr" fontAlgn="ctr"/>
                      <a:r>
                        <a:rPr lang="zh-CN" sz="1400" b="1" u="none" strike="noStrike">
                          <a:effectLst/>
                          <a:latin typeface="微软雅黑" panose="020B0503020204020204" pitchFamily="34" charset="-122"/>
                          <a:ea typeface="微软雅黑" panose="020B0503020204020204" pitchFamily="34" charset="-122"/>
                        </a:rPr>
                        <a:t>详勘与补勘</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初勘文件及数据遗漏、错误</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ctr"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详勘与补勘察件及数据遗漏、错误</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　</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ctr"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初步设计</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项目功能需求</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项目功能需求错误或不合理</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　</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设计文件质量</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设计文件/数据遗漏、错误</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rowSpan="2">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施工图设计</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设计文件质量</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设计文件/数据遗漏、错误</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设计管理</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设计管理不善、协调不足</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rowSpan="4">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采购</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甲供材料、设备</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质量缺陷</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承担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rowSpan="5">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1.明确划分工作界面；</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en-US" sz="1400" b="1" u="none" strike="noStrike" dirty="0">
                          <a:effectLst/>
                          <a:latin typeface="微软雅黑" panose="020B0503020204020204" pitchFamily="34" charset="-122"/>
                          <a:ea typeface="微软雅黑" panose="020B0503020204020204" pitchFamily="34" charset="-122"/>
                        </a:rPr>
                        <a:t>2.合同保障与执行；</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en-US" sz="1400" b="1" u="none" strike="noStrike" dirty="0">
                          <a:effectLst/>
                          <a:latin typeface="微软雅黑" panose="020B0503020204020204" pitchFamily="34" charset="-122"/>
                          <a:ea typeface="微软雅黑" panose="020B0503020204020204" pitchFamily="34" charset="-122"/>
                        </a:rPr>
                        <a:t>3.业主方提供必要的协助</a:t>
                      </a:r>
                      <a:r>
                        <a:rPr lang="en-US" sz="1400" b="1" u="none" strike="noStrike" dirty="0" smtClean="0">
                          <a:effectLst/>
                          <a:latin typeface="微软雅黑" panose="020B0503020204020204" pitchFamily="34" charset="-122"/>
                          <a:ea typeface="微软雅黑" panose="020B0503020204020204" pitchFamily="34" charset="-122"/>
                        </a:rPr>
                        <a:t>。</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r>
              <a:tr h="178175">
                <a:tc vMerge="1">
                  <a:txBody>
                    <a:bodyPr/>
                    <a:lstStyle/>
                    <a:p>
                      <a:endParaRPr lang="zh-CN" altLang="en-US"/>
                    </a:p>
                  </a:txBody>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乙供材料、设备</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质量缺陷</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ctr"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保管责任</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材料、设备损失</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a:effectLst/>
                          <a:latin typeface="微软雅黑" panose="020B0503020204020204" pitchFamily="34" charset="-122"/>
                          <a:ea typeface="微软雅黑" panose="020B0503020204020204" pitchFamily="34" charset="-122"/>
                        </a:rPr>
                        <a:t>　</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ctr"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vMerge="1">
                  <a:txBody>
                    <a:bodyPr/>
                    <a:lstStyle/>
                    <a:p>
                      <a:endParaRPr lang="zh-CN" altLang="en-US"/>
                    </a:p>
                  </a:txBody>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不可抗力</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采购物资毁损</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a:effectLst/>
                          <a:latin typeface="微软雅黑" panose="020B0503020204020204" pitchFamily="34" charset="-122"/>
                          <a:ea typeface="微软雅黑" panose="020B0503020204020204" pitchFamily="34" charset="-122"/>
                        </a:rPr>
                        <a:t>分担</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分担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178175">
                <a:tc>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施工准备</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征地拆迁</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延误</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zh-CN" sz="1400" b="1" u="none" strike="noStrike" dirty="0">
                          <a:effectLst/>
                          <a:latin typeface="微软雅黑" panose="020B0503020204020204" pitchFamily="34" charset="-122"/>
                          <a:ea typeface="微软雅黑" panose="020B0503020204020204" pitchFamily="34" charset="-122"/>
                        </a:rPr>
                        <a:t>承担</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a:txBody>
                    <a:bodyPr/>
                    <a:lstStyle/>
                    <a:p>
                      <a:pPr algn="ctr" fontAlgn="ctr"/>
                      <a:r>
                        <a:rPr lang="en-US" sz="1400" b="1" u="none" strike="noStrike" dirty="0">
                          <a:effectLst/>
                          <a:latin typeface="微软雅黑" panose="020B0503020204020204" pitchFamily="34" charset="-122"/>
                          <a:ea typeface="微软雅黑" panose="020B0503020204020204" pitchFamily="34" charset="-122"/>
                        </a:rPr>
                        <a:t>　</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solidFill>
                      <a:srgbClr val="E9EDF4"/>
                    </a:solidFill>
                  </a:tcPr>
                </a:tc>
                <a:tc vMerge="1">
                  <a:txBody>
                    <a:bodyPr/>
                    <a:lstStyle/>
                    <a:p>
                      <a:pPr algn="l" fontAlgn="ct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771" marR="6771" marT="6771" marB="0" anchor="ctr"/>
                </a:tc>
              </a:tr>
              <a:tr h="353098">
                <a:tc rowSpan="4">
                  <a:txBody>
                    <a:bodyPr/>
                    <a:lstStyle/>
                    <a:p>
                      <a:pPr algn="ctr" fontAlgn="ctr"/>
                      <a:r>
                        <a:rPr lang="zh-CN" altLang="en-US" sz="1400" b="1" i="0" u="none" strike="noStrike" dirty="0" smtClean="0">
                          <a:solidFill>
                            <a:schemeClr val="bg1"/>
                          </a:solidFill>
                          <a:effectLst/>
                          <a:latin typeface="微软雅黑" panose="020B0503020204020204" pitchFamily="34" charset="-122"/>
                          <a:ea typeface="微软雅黑" panose="020B0503020204020204" pitchFamily="34" charset="-122"/>
                        </a:rPr>
                        <a:t>施工</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rowSpan="2">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工期延误风险</a:t>
                      </a: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甲方原因引起延误</a:t>
                      </a: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smtClean="0">
                          <a:solidFill>
                            <a:schemeClr val="dk1"/>
                          </a:solidFill>
                          <a:effectLst/>
                          <a:latin typeface="微软雅黑" panose="020B0503020204020204" pitchFamily="34" charset="-122"/>
                          <a:ea typeface="微软雅黑" panose="020B0503020204020204" pitchFamily="34" charset="-122"/>
                          <a:cs typeface="+mn-cs"/>
                        </a:rPr>
                        <a:t>承担</a:t>
                      </a:r>
                      <a:endParaRPr lang="en-US" altLang="zh-CN" sz="1400" b="1" u="none" strike="noStrike"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CN" sz="1400" b="1" u="none" strike="noStrike"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顺延工期）</a:t>
                      </a:r>
                    </a:p>
                  </a:txBody>
                  <a:tcPr marL="9525" marR="9525" marT="9525" marB="0" anchor="ctr">
                    <a:solidFill>
                      <a:srgbClr val="E9EDF4"/>
                    </a:solidFill>
                  </a:tcPr>
                </a:tc>
                <a:tc>
                  <a:txBody>
                    <a:bodyPr/>
                    <a:lstStyle/>
                    <a:p>
                      <a:pPr marL="0" algn="ctr" defTabSz="914400" rtl="0" eaLnBrk="1" fontAlgn="ctr" latinLnBrk="0" hangingPunct="1"/>
                      <a:r>
                        <a:rPr lang="en-US" sz="1400" b="1" u="none" strike="noStrike" kern="1200">
                          <a:solidFill>
                            <a:schemeClr val="dk1"/>
                          </a:solidFill>
                          <a:effectLst/>
                          <a:latin typeface="微软雅黑" panose="020B0503020204020204" pitchFamily="34" charset="-122"/>
                          <a:ea typeface="微软雅黑" panose="020B0503020204020204" pitchFamily="34" charset="-122"/>
                          <a:cs typeface="+mn-cs"/>
                        </a:rPr>
                        <a:t>　</a:t>
                      </a:r>
                      <a:endParaRPr lang="zh-CN" sz="1400" b="1"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9525" marR="9525" marT="9525" marB="0" anchor="ctr">
                    <a:solidFill>
                      <a:srgbClr val="E9EDF4"/>
                    </a:solidFill>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kern="1200" dirty="0" smtClean="0">
                          <a:solidFill>
                            <a:schemeClr val="dk1"/>
                          </a:solidFill>
                          <a:effectLst/>
                          <a:latin typeface="微软雅黑" panose="020B0503020204020204" pitchFamily="34" charset="-122"/>
                          <a:ea typeface="微软雅黑" panose="020B0503020204020204" pitchFamily="34" charset="-122"/>
                          <a:cs typeface="+mn-cs"/>
                        </a:rPr>
                        <a:t>1.BT承办人是施工过程中的风险管理主体，承担其绝大部分风险，其控制风险的权力通过合同予以确定，其收益通过风险包干费得以补偿。通过合约设计赋予乙方匹配的责权利是业主方控制施工风险的总体策略；</a:t>
                      </a:r>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771" marR="6771" marT="6771" marB="0" anchor="ctr">
                    <a:solidFill>
                      <a:srgbClr val="E9EDF4"/>
                    </a:solidFill>
                  </a:tcPr>
                </a:tc>
              </a:tr>
              <a:tr h="180404">
                <a:tc vMerge="1">
                  <a:txBody>
                    <a:bodyPr/>
                    <a:lstStyle/>
                    <a:p>
                      <a:pPr algn="ctr" fontAlgn="ct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vMerge="1">
                  <a:txBody>
                    <a:bodyPr/>
                    <a:lstStyle/>
                    <a:p>
                      <a:endParaRPr lang="zh-CN" altLang="en-US"/>
                    </a:p>
                  </a:txBody>
                  <a:tcP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乙方原因引起延误</a:t>
                      </a:r>
                    </a:p>
                  </a:txBody>
                  <a:tcPr marL="9525" marR="9525" marT="9525" marB="0" anchor="ctr">
                    <a:solidFill>
                      <a:srgbClr val="E9EDF4"/>
                    </a:solidFill>
                  </a:tcPr>
                </a:tc>
                <a:tc>
                  <a:txBody>
                    <a:bodyPr/>
                    <a:lstStyle/>
                    <a:p>
                      <a:pPr marL="0" algn="ctr" defTabSz="914400" rtl="0" eaLnBrk="1" fontAlgn="ctr" latinLnBrk="0" hangingPunct="1"/>
                      <a:r>
                        <a:rPr lang="en-US"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　</a:t>
                      </a:r>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承担</a:t>
                      </a:r>
                    </a:p>
                  </a:txBody>
                  <a:tcPr marL="9525" marR="9525" marT="9525" marB="0" anchor="ctr">
                    <a:solidFill>
                      <a:srgbClr val="E9EDF4"/>
                    </a:solidFill>
                  </a:tcPr>
                </a:tc>
                <a:tc vMerge="1">
                  <a:txBody>
                    <a:bodyPr/>
                    <a:lstStyle/>
                    <a:p>
                      <a:pPr marL="0" algn="ctr" defTabSz="914400" rtl="0" eaLnBrk="1" fontAlgn="ctr" latinLnBrk="0" hangingPunct="1"/>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771" marR="6771" marT="6771" marB="0" anchor="ctr">
                    <a:solidFill>
                      <a:srgbClr val="E9EDF4"/>
                    </a:solidFill>
                  </a:tcPr>
                </a:tc>
              </a:tr>
              <a:tr h="180404">
                <a:tc vMerge="1">
                  <a:txBody>
                    <a:bodyPr/>
                    <a:lstStyle/>
                    <a:p>
                      <a:pPr algn="ctr" fontAlgn="ct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rowSpan="2">
                  <a:txBody>
                    <a:bodyPr/>
                    <a:lstStyle/>
                    <a:p>
                      <a:pPr marL="0" algn="ctr" defTabSz="914400" rtl="0" eaLnBrk="1" fontAlgn="ctr" latinLnBrk="0" hangingPunct="1"/>
                      <a:r>
                        <a:rPr lang="zh-CN" sz="1400" b="1" u="none" strike="noStrike" kern="1200">
                          <a:solidFill>
                            <a:schemeClr val="dk1"/>
                          </a:solidFill>
                          <a:effectLst/>
                          <a:latin typeface="微软雅黑" panose="020B0503020204020204" pitchFamily="34" charset="-122"/>
                          <a:ea typeface="微软雅黑" panose="020B0503020204020204" pitchFamily="34" charset="-122"/>
                          <a:cs typeface="+mn-cs"/>
                        </a:rPr>
                        <a:t>暂停风险</a:t>
                      </a: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非乙方原因引起暂停的费用</a:t>
                      </a: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a:solidFill>
                            <a:schemeClr val="dk1"/>
                          </a:solidFill>
                          <a:effectLst/>
                          <a:latin typeface="微软雅黑" panose="020B0503020204020204" pitchFamily="34" charset="-122"/>
                          <a:ea typeface="微软雅黑" panose="020B0503020204020204" pitchFamily="34" charset="-122"/>
                          <a:cs typeface="+mn-cs"/>
                        </a:rPr>
                        <a:t>分担</a:t>
                      </a: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分担</a:t>
                      </a:r>
                    </a:p>
                  </a:txBody>
                  <a:tcPr marL="9525" marR="9525" marT="9525" marB="0" anchor="ctr">
                    <a:solidFill>
                      <a:srgbClr val="E9EDF4"/>
                    </a:solidFill>
                  </a:tcPr>
                </a:tc>
                <a:tc vMerge="1">
                  <a:txBody>
                    <a:bodyPr/>
                    <a:lstStyle/>
                    <a:p>
                      <a:pPr marL="0" algn="ctr" defTabSz="914400" rtl="0" eaLnBrk="1" fontAlgn="ctr" latinLnBrk="0" hangingPunct="1"/>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771" marR="6771" marT="6771" marB="0" anchor="ctr">
                    <a:solidFill>
                      <a:srgbClr val="E9EDF4"/>
                    </a:solidFill>
                  </a:tcPr>
                </a:tc>
              </a:tr>
              <a:tr h="327417">
                <a:tc vMerge="1">
                  <a:txBody>
                    <a:bodyPr/>
                    <a:lstStyle/>
                    <a:p>
                      <a:pPr algn="ctr" fontAlgn="ct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bg1">
                        <a:lumMod val="50000"/>
                      </a:schemeClr>
                    </a:solidFill>
                  </a:tcPr>
                </a:tc>
                <a:tc vMerge="1">
                  <a:txBody>
                    <a:bodyPr/>
                    <a:lstStyle/>
                    <a:p>
                      <a:endParaRPr lang="zh-CN" altLang="en-US"/>
                    </a:p>
                  </a:txBody>
                  <a:tcP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非乙方引起，暂停期内物资、工程防护不当</a:t>
                      </a:r>
                    </a:p>
                  </a:txBody>
                  <a:tcPr marL="9525" marR="9525" marT="9525" marB="0" anchor="ctr">
                    <a:solidFill>
                      <a:srgbClr val="E9EDF4"/>
                    </a:solidFill>
                  </a:tcPr>
                </a:tc>
                <a:tc>
                  <a:txBody>
                    <a:bodyPr/>
                    <a:lstStyle/>
                    <a:p>
                      <a:pPr marL="0" algn="ctr" defTabSz="914400" rtl="0" eaLnBrk="1" fontAlgn="ctr" latinLnBrk="0" hangingPunct="1"/>
                      <a:r>
                        <a:rPr lang="en-US"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　</a:t>
                      </a:r>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9525" marR="9525" marT="9525" marB="0" anchor="ctr">
                    <a:solidFill>
                      <a:srgbClr val="E9EDF4"/>
                    </a:solidFill>
                  </a:tcPr>
                </a:tc>
                <a:tc>
                  <a:txBody>
                    <a:bodyPr/>
                    <a:lstStyle/>
                    <a:p>
                      <a:pPr marL="0" algn="ctr" defTabSz="914400" rtl="0" eaLnBrk="1" fontAlgn="ctr" latinLnBrk="0" hangingPunct="1"/>
                      <a:r>
                        <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rPr>
                        <a:t>承担</a:t>
                      </a:r>
                    </a:p>
                  </a:txBody>
                  <a:tcPr marL="9525" marR="9525" marT="9525" marB="0" anchor="ctr">
                    <a:solidFill>
                      <a:srgbClr val="E9EDF4"/>
                    </a:solidFill>
                  </a:tcPr>
                </a:tc>
                <a:tc vMerge="1">
                  <a:txBody>
                    <a:bodyPr/>
                    <a:lstStyle/>
                    <a:p>
                      <a:pPr marL="0" algn="ctr" defTabSz="914400" rtl="0" eaLnBrk="1" fontAlgn="ctr" latinLnBrk="0" hangingPunct="1"/>
                      <a:endParaRPr lang="zh-CN" sz="1400" b="1"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771" marR="6771" marT="6771" marB="0" anchor="ctr">
                    <a:solidFill>
                      <a:srgbClr val="E9EDF4"/>
                    </a:solidFill>
                  </a:tcPr>
                </a:tc>
              </a:tr>
            </a:tbl>
          </a:graphicData>
        </a:graphic>
      </p:graphicFrame>
      <p:sp>
        <p:nvSpPr>
          <p:cNvPr id="6"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2050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067573" y="908720"/>
            <a:ext cx="4475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0000"/>
                </a:solidFill>
                <a:latin typeface="微软雅黑" pitchFamily="34" charset="-122"/>
                <a:ea typeface="微软雅黑" pitchFamily="34" charset="-122"/>
              </a:rPr>
              <a:t>XX</a:t>
            </a:r>
            <a:r>
              <a:rPr lang="zh-CN" altLang="en-US" dirty="0" smtClean="0">
                <a:solidFill>
                  <a:srgbClr val="000000"/>
                </a:solidFill>
                <a:latin typeface="微软雅黑" pitchFamily="34" charset="-122"/>
                <a:ea typeface="微软雅黑" pitchFamily="34" charset="-122"/>
              </a:rPr>
              <a:t>地铁项目</a:t>
            </a:r>
            <a:r>
              <a:rPr lang="zh-CN" altLang="en-US" dirty="0">
                <a:solidFill>
                  <a:srgbClr val="000000"/>
                </a:solidFill>
                <a:latin typeface="微软雅黑" pitchFamily="34" charset="-122"/>
                <a:ea typeface="微软雅黑" pitchFamily="34" charset="-122"/>
              </a:rPr>
              <a:t>合同</a:t>
            </a:r>
            <a:r>
              <a:rPr lang="zh-CN" altLang="en-US" b="1" dirty="0">
                <a:solidFill>
                  <a:schemeClr val="accent6">
                    <a:lumMod val="75000"/>
                  </a:schemeClr>
                </a:solidFill>
                <a:latin typeface="微软雅黑" pitchFamily="34" charset="-122"/>
                <a:ea typeface="微软雅黑" pitchFamily="34" charset="-122"/>
              </a:rPr>
              <a:t>风险分担</a:t>
            </a:r>
            <a:r>
              <a:rPr lang="zh-CN" altLang="en-US" b="1" dirty="0" smtClean="0">
                <a:solidFill>
                  <a:schemeClr val="accent6">
                    <a:lumMod val="75000"/>
                  </a:schemeClr>
                </a:solidFill>
                <a:latin typeface="微软雅黑" pitchFamily="34" charset="-122"/>
                <a:ea typeface="微软雅黑" pitchFamily="34" charset="-122"/>
              </a:rPr>
              <a:t>一览表 （续表）</a:t>
            </a:r>
            <a:endParaRPr lang="zh-CN" altLang="en-US" b="1" dirty="0">
              <a:solidFill>
                <a:schemeClr val="accent6">
                  <a:lumMod val="75000"/>
                </a:schemeClr>
              </a:solidFill>
              <a:latin typeface="微软雅黑" pitchFamily="34" charset="-122"/>
              <a:ea typeface="微软雅黑"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3046721470"/>
              </p:ext>
            </p:extLst>
          </p:nvPr>
        </p:nvGraphicFramePr>
        <p:xfrm>
          <a:off x="334566" y="1268760"/>
          <a:ext cx="11521280" cy="5402787"/>
        </p:xfrm>
        <a:graphic>
          <a:graphicData uri="http://schemas.openxmlformats.org/drawingml/2006/table">
            <a:tbl>
              <a:tblPr>
                <a:tableStyleId>{5C22544A-7EE6-4342-B048-85BDC9FD1C3A}</a:tableStyleId>
              </a:tblPr>
              <a:tblGrid>
                <a:gridCol w="1008111"/>
                <a:gridCol w="1296144"/>
                <a:gridCol w="4248473"/>
                <a:gridCol w="792088"/>
                <a:gridCol w="1008112"/>
                <a:gridCol w="3168352"/>
              </a:tblGrid>
              <a:tr h="0">
                <a:tc rowSpan="2">
                  <a:txBody>
                    <a:bodyPr/>
                    <a:lstStyle/>
                    <a:p>
                      <a:pPr algn="ctr" fontAlgn="ctr"/>
                      <a:r>
                        <a:rPr lang="zh-CN" sz="1100" b="1" u="none" strike="noStrike" dirty="0">
                          <a:solidFill>
                            <a:schemeClr val="bg1"/>
                          </a:solidFill>
                          <a:effectLst/>
                          <a:latin typeface="微软雅黑" panose="020B0503020204020204" pitchFamily="34" charset="-122"/>
                          <a:ea typeface="微软雅黑" panose="020B0503020204020204" pitchFamily="34" charset="-122"/>
                        </a:rPr>
                        <a:t>项目</a:t>
                      </a:r>
                      <a:r>
                        <a:rPr lang="zh-CN" sz="1100" b="1" u="none" strike="noStrike" dirty="0" smtClean="0">
                          <a:solidFill>
                            <a:schemeClr val="bg1"/>
                          </a:solidFill>
                          <a:effectLst/>
                          <a:latin typeface="微软雅黑" panose="020B0503020204020204" pitchFamily="34" charset="-122"/>
                          <a:ea typeface="微软雅黑" panose="020B0503020204020204" pitchFamily="34" charset="-122"/>
                        </a:rPr>
                        <a:t>实施</a:t>
                      </a:r>
                      <a:endParaRPr lang="en-US" altLang="zh-CN" sz="1100" b="1" u="none" strike="noStrike" dirty="0" smtClean="0">
                        <a:solidFill>
                          <a:schemeClr val="bg1"/>
                        </a:solidFill>
                        <a:effectLst/>
                        <a:latin typeface="微软雅黑" panose="020B0503020204020204" pitchFamily="34" charset="-122"/>
                        <a:ea typeface="微软雅黑" panose="020B0503020204020204" pitchFamily="34" charset="-122"/>
                      </a:endParaRPr>
                    </a:p>
                    <a:p>
                      <a:pPr algn="ctr" fontAlgn="ctr"/>
                      <a:r>
                        <a:rPr lang="zh-CN" sz="1100" b="1" u="none" strike="noStrike" dirty="0" smtClean="0">
                          <a:solidFill>
                            <a:schemeClr val="bg1"/>
                          </a:solidFill>
                          <a:effectLst/>
                          <a:latin typeface="微软雅黑" panose="020B0503020204020204" pitchFamily="34" charset="-122"/>
                          <a:ea typeface="微软雅黑" panose="020B0503020204020204" pitchFamily="34" charset="-122"/>
                        </a:rPr>
                        <a:t>过程</a:t>
                      </a:r>
                      <a:endParaRPr lang="zh-CN"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rowSpan="2">
                  <a:txBody>
                    <a:bodyPr/>
                    <a:lstStyle/>
                    <a:p>
                      <a:pPr algn="ctr" fontAlgn="ctr"/>
                      <a:r>
                        <a:rPr lang="zh-CN" sz="1100" b="1" u="none" strike="noStrike" dirty="0">
                          <a:solidFill>
                            <a:schemeClr val="bg1"/>
                          </a:solidFill>
                          <a:effectLst/>
                          <a:latin typeface="微软雅黑" panose="020B0503020204020204" pitchFamily="34" charset="-122"/>
                          <a:ea typeface="微软雅黑" panose="020B0503020204020204" pitchFamily="34" charset="-122"/>
                        </a:rPr>
                        <a:t>风险来源</a:t>
                      </a:r>
                      <a:endParaRPr lang="zh-CN"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rowSpan="2">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风险因素</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gridSpan="2">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风险承担主体</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hMerge="1">
                  <a:txBody>
                    <a:bodyPr/>
                    <a:lstStyle/>
                    <a:p>
                      <a:endParaRPr lang="zh-CN" altLang="en-US"/>
                    </a:p>
                  </a:txBody>
                  <a:tcPr/>
                </a:tc>
                <a:tc rowSpan="2">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业主方风险控制对策</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r>
              <a:tr h="4471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发包人</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承包人</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771" marR="6771" marT="6771" marB="0" anchor="ctr">
                    <a:solidFill>
                      <a:schemeClr val="accent5">
                        <a:lumMod val="50000"/>
                      </a:schemeClr>
                    </a:solidFill>
                  </a:tcPr>
                </a:tc>
                <a:tc vMerge="1">
                  <a:txBody>
                    <a:bodyPr/>
                    <a:lstStyle/>
                    <a:p>
                      <a:endParaRPr lang="zh-CN" altLang="en-US"/>
                    </a:p>
                  </a:txBody>
                  <a:tcPr/>
                </a:tc>
              </a:tr>
              <a:tr h="138217">
                <a:tc rowSpan="28">
                  <a:txBody>
                    <a:bodyPr/>
                    <a:lstStyle/>
                    <a:p>
                      <a:pPr algn="ctr" fontAlgn="ctr"/>
                      <a:r>
                        <a:rPr lang="zh-CN" sz="1100" b="1" i="0" u="none" strike="noStrike" dirty="0">
                          <a:solidFill>
                            <a:schemeClr val="bg1"/>
                          </a:solidFill>
                          <a:effectLst/>
                          <a:latin typeface="微软雅黑" panose="020B0503020204020204" pitchFamily="34" charset="-122"/>
                          <a:ea typeface="微软雅黑" panose="020B0503020204020204" pitchFamily="34" charset="-122"/>
                        </a:rPr>
                        <a:t>施工</a:t>
                      </a:r>
                    </a:p>
                  </a:txBody>
                  <a:tcPr marL="9525" marR="9525" marT="9525" marB="0" anchor="ctr">
                    <a:solidFill>
                      <a:schemeClr val="bg1">
                        <a:lumMod val="50000"/>
                      </a:schemeClr>
                    </a:solidFill>
                  </a:tcPr>
                </a:tc>
                <a:tc rowSpan="13">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费用风险</a:t>
                      </a: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工程款支付延期</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rowSpan="28">
                  <a:txBody>
                    <a:bodyPr/>
                    <a:lstStyle/>
                    <a:p>
                      <a:pPr algn="l" fontAlgn="ct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1.BT</a:t>
                      </a:r>
                      <a:r>
                        <a:rPr lang="en-US" sz="1100" b="1" i="0" u="none" strike="noStrike" dirty="0">
                          <a:solidFill>
                            <a:srgbClr val="000000"/>
                          </a:solidFill>
                          <a:effectLst/>
                          <a:latin typeface="微软雅黑" panose="020B0503020204020204" pitchFamily="34" charset="-122"/>
                          <a:ea typeface="微软雅黑" panose="020B0503020204020204" pitchFamily="34" charset="-122"/>
                        </a:rPr>
                        <a:t>承办人是施工过程中的风险管理主体，承担其绝大部分风险，其控制风险的权力通过合同予以确定，其收益通过风险包干费得以补偿。通过合约设计赋予乙方匹配的责权利是业主方控制施工风险的总体策略</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sz="1100" b="1" i="0" u="none" strike="noStrike" dirty="0">
                          <a:solidFill>
                            <a:srgbClr val="000000"/>
                          </a:solidFill>
                          <a:effectLst/>
                          <a:latin typeface="微软雅黑" panose="020B0503020204020204" pitchFamily="34" charset="-122"/>
                          <a:ea typeface="微软雅黑" panose="020B0503020204020204" pitchFamily="34" charset="-122"/>
                        </a:rPr>
                        <a:t>　</a:t>
                      </a:r>
                      <a:endParaRPr lang="en-US" sz="1100" b="1" i="0" u="none" strike="noStrike" dirty="0" smtClean="0">
                        <a:solidFill>
                          <a:srgbClr val="000000"/>
                        </a:solidFill>
                        <a:effectLst/>
                        <a:latin typeface="微软雅黑" panose="020B0503020204020204" pitchFamily="34" charset="-122"/>
                        <a:ea typeface="微软雅黑" panose="020B0503020204020204" pitchFamily="34" charset="-122"/>
                      </a:endParaRPr>
                    </a:p>
                    <a:p>
                      <a:pPr algn="l" fontAlgn="ct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2.采用总价合同，对于可调整合同价款的因素（即甲方承担的风险）需要明确，其余风险事件发生纪致的费用应视为完整涵盖于风险包干费中； </a:t>
                      </a: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　　</a:t>
                      </a: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3.业主方加强合同履约情况审查，对施工过程中各种风险因素进行动态评估，协助BT承办人进行风险管理；</a:t>
                      </a: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　</a:t>
                      </a: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p>
                      <a:pPr algn="l"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4.与乙方协调风险应急预案，建立风险管理例会制度等，并基于项目成功的角度有效运用保险等手段合理控制风险</a:t>
                      </a:r>
                      <a:r>
                        <a:rPr lang="en-US" sz="1100" b="1"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乙方引起的工期延误费用增加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乙方实现工期目标的赶工费用</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前期工作影响造成的费用增加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与其他非BT工程接口问题引起的成本增加</a:t>
                      </a:r>
                    </a:p>
                  </a:txBody>
                  <a:tcPr marL="9525" marR="9525" marT="9525" marB="0" anchor="ctr">
                    <a:solidFill>
                      <a:srgbClr val="E9EDF4"/>
                    </a:solidFill>
                  </a:tcPr>
                </a:tc>
                <a:tc>
                  <a:txBody>
                    <a:bodyPr/>
                    <a:lstStyle/>
                    <a:p>
                      <a:pPr algn="ctr" fontAlgn="ctr"/>
                      <a:r>
                        <a:rPr lang="en-US" sz="900" b="1" i="0" u="none" strike="noStrike" dirty="0">
                          <a:solidFill>
                            <a:srgbClr val="000000"/>
                          </a:solidFill>
                          <a:effectLst/>
                          <a:latin typeface="微软雅黑" panose="020B0503020204020204" pitchFamily="34" charset="-122"/>
                          <a:ea typeface="微软雅黑" panose="020B0503020204020204" pitchFamily="34" charset="-122"/>
                        </a:rPr>
                        <a:t>　</a:t>
                      </a:r>
                      <a:endParaRPr lang="zh-CN"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水文地质条件引起、乙方应能预见的费用增加</a:t>
                      </a:r>
                    </a:p>
                  </a:txBody>
                  <a:tcPr marL="9525" marR="9525" marT="9525" marB="0" anchor="ctr">
                    <a:solidFill>
                      <a:srgbClr val="E9EDF4"/>
                    </a:solidFill>
                  </a:tcPr>
                </a:tc>
                <a:tc>
                  <a:txBody>
                    <a:bodyPr/>
                    <a:lstStyle/>
                    <a:p>
                      <a:pPr algn="ctr" fontAlgn="ctr"/>
                      <a:r>
                        <a:rPr lang="en-US" sz="900" b="1" i="0" u="none" strike="noStrike" dirty="0">
                          <a:solidFill>
                            <a:srgbClr val="000000"/>
                          </a:solidFill>
                          <a:effectLst/>
                          <a:latin typeface="微软雅黑" panose="020B0503020204020204" pitchFamily="34" charset="-122"/>
                          <a:ea typeface="微软雅黑" panose="020B0503020204020204" pitchFamily="34" charset="-122"/>
                        </a:rPr>
                        <a:t>　</a:t>
                      </a:r>
                      <a:endParaRPr lang="zh-CN" sz="9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政府部门对项目的调整要求（除重大变更）引起的费用增加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甲方要求施工图修改引起的成本增加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自然条件引起的费用增加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ctr"/>
                      <a:endParaRPr lang="zh-CN" sz="900" b="0" i="0" u="none" strike="noStrike" dirty="0">
                        <a:solidFill>
                          <a:srgbClr val="000000"/>
                        </a:solidFill>
                        <a:effectLst/>
                        <a:latin typeface="Times New Roman"/>
                      </a:endParaRP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非国家、甲方引起的技术、安全、环保要求变化引进费用增加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业主规定的可调主材价格上涨</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政策性调价风险</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其他价格上涨风险</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rowSpan="4">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变更风险</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法律变更</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银行基准利率变化</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甲方提出的变更</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其他变更</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a:txBody>
                    <a:bodyPr/>
                    <a:lstStyle/>
                    <a:p>
                      <a:pPr algn="ctr" fontAlgn="ctr"/>
                      <a:r>
                        <a:rPr lang="zh-CN" sz="1100" b="1" i="0" u="none" strike="noStrike">
                          <a:solidFill>
                            <a:srgbClr val="000000"/>
                          </a:solidFill>
                          <a:effectLst/>
                          <a:latin typeface="微软雅黑" panose="020B0503020204020204" pitchFamily="34" charset="-122"/>
                          <a:ea typeface="微软雅黑" panose="020B0503020204020204" pitchFamily="34" charset="-122"/>
                        </a:rPr>
                        <a:t>工程质量</a:t>
                      </a: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工程质量事故及责任风险</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a:txBody>
                    <a:bodyPr/>
                    <a:lstStyle/>
                    <a:p>
                      <a:pPr algn="ctr" fontAlgn="ctr"/>
                      <a:r>
                        <a:rPr lang="en-US" sz="1100" b="1" i="0" u="none" strike="noStrike" dirty="0">
                          <a:solidFill>
                            <a:srgbClr val="000000"/>
                          </a:solidFill>
                          <a:effectLst/>
                          <a:latin typeface="微软雅黑" panose="020B0503020204020204" pitchFamily="34" charset="-122"/>
                          <a:ea typeface="微软雅黑" panose="020B0503020204020204" pitchFamily="34" charset="-122"/>
                        </a:rPr>
                        <a:t>HSE</a:t>
                      </a:r>
                      <a:endParaRPr 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HSE引起费用增加</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审计</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造价审计价款下调</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分包</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分包商选择、管理</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a:txBody>
                    <a:bodyPr/>
                    <a:lstStyle/>
                    <a:p>
                      <a:pPr algn="ctr" fontAlgn="ctr"/>
                      <a:r>
                        <a:rPr lang="zh-CN" sz="1100" b="1" i="0" u="none" strike="noStrike">
                          <a:solidFill>
                            <a:srgbClr val="000000"/>
                          </a:solidFill>
                          <a:effectLst/>
                          <a:latin typeface="微软雅黑" panose="020B0503020204020204" pitchFamily="34" charset="-122"/>
                          <a:ea typeface="微软雅黑" panose="020B0503020204020204" pitchFamily="34" charset="-122"/>
                        </a:rPr>
                        <a:t>监理</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监理工作失误</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rowSpan="3">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协调</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政府批文（准）获取配合不足</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政府批文（准）获得延误损失</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施工过程中管理协调配合</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rowSpan="3">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不可抗力</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已建工程成品及半成品损失</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不可抗力事件发生期间的工程、物资管理</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0">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不可抗力事件发生期间自有物资、人员损失</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pPr algn="l" fontAlgn="t"/>
                      <a:endParaRPr lang="zh-CN" sz="1100" b="0" i="0" u="none" strike="noStrike" dirty="0">
                        <a:solidFill>
                          <a:srgbClr val="000000"/>
                        </a:solidFill>
                        <a:effectLst/>
                        <a:latin typeface="宋体"/>
                      </a:endParaRPr>
                    </a:p>
                  </a:txBody>
                  <a:tcPr marL="9525" marR="9525" marT="9525" marB="0">
                    <a:solidFill>
                      <a:srgbClr val="E9EDF4"/>
                    </a:solidFill>
                  </a:tcPr>
                </a:tc>
              </a:tr>
              <a:tr h="138217">
                <a:tc rowSpan="4">
                  <a:txBody>
                    <a:bodyPr/>
                    <a:lstStyle/>
                    <a:p>
                      <a:pPr algn="ctr" fontAlgn="ctr"/>
                      <a:r>
                        <a:rPr lang="zh-CN" sz="1100" b="1" i="0" u="none" strike="noStrike" dirty="0">
                          <a:solidFill>
                            <a:schemeClr val="bg1"/>
                          </a:solidFill>
                          <a:effectLst/>
                          <a:latin typeface="微软雅黑" panose="020B0503020204020204" pitchFamily="34" charset="-122"/>
                          <a:ea typeface="微软雅黑" panose="020B0503020204020204" pitchFamily="34" charset="-122"/>
                        </a:rPr>
                        <a:t>工程移交</a:t>
                      </a:r>
                    </a:p>
                  </a:txBody>
                  <a:tcPr marL="9525" marR="9525" marT="9525" marB="0" anchor="ctr">
                    <a:solidFill>
                      <a:schemeClr val="bg1">
                        <a:lumMod val="50000"/>
                      </a:schemeClr>
                    </a:solidFill>
                  </a:tcPr>
                </a:tc>
                <a:tc rowSpan="4">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移交</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移交日后的项目损失</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rowSpan="4">
                  <a:txBody>
                    <a:bodyPr/>
                    <a:lstStyle/>
                    <a:p>
                      <a:pPr algn="l"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履约审查</a:t>
                      </a:r>
                    </a:p>
                  </a:txBody>
                  <a:tcPr marL="9525" marR="9525" marT="9525" marB="0" anchor="ct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移交日前甲方引起的损失</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vMerge="1">
                  <a:txBody>
                    <a:bodyPr/>
                    <a:lstStyle/>
                    <a:p>
                      <a:endParaRPr lang="zh-CN" altLang="en-US"/>
                    </a:p>
                  </a:txBody>
                  <a:tcP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移交日前非甲方引起的损失</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endParaRPr lang="zh-CN" altLang="en-US"/>
                    </a:p>
                  </a:txBody>
                  <a:tcPr>
                    <a:solidFill>
                      <a:srgbClr val="E9EDF4"/>
                    </a:solidFill>
                  </a:tcPr>
                </a:tc>
              </a:tr>
              <a:tr h="138217">
                <a:tc vMerge="1">
                  <a:txBody>
                    <a:bodyPr/>
                    <a:lstStyle/>
                    <a:p>
                      <a:endParaRPr lang="zh-CN" altLang="en-US"/>
                    </a:p>
                  </a:txBody>
                  <a:tcPr>
                    <a:solidFill>
                      <a:schemeClr val="bg1">
                        <a:lumMod val="50000"/>
                      </a:schemeClr>
                    </a:solidFill>
                  </a:tcPr>
                </a:tc>
                <a:tc vMerge="1">
                  <a:txBody>
                    <a:bodyPr/>
                    <a:lstStyle/>
                    <a:p>
                      <a:endParaRPr lang="zh-CN" altLang="en-US"/>
                    </a:p>
                  </a:txBody>
                  <a:tcP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移交设施不合格引进费用增加</a:t>
                      </a:r>
                    </a:p>
                  </a:txBody>
                  <a:tcPr marL="9525" marR="9525" marT="9525" marB="0" anchor="ctr">
                    <a:solidFill>
                      <a:srgbClr val="E9EDF4"/>
                    </a:solidFill>
                  </a:tcPr>
                </a:tc>
                <a:tc>
                  <a:txBody>
                    <a:bodyPr/>
                    <a:lstStyle/>
                    <a:p>
                      <a:pPr algn="ctr" fontAlgn="ctr"/>
                      <a:r>
                        <a:rPr lang="en-US" sz="900" b="1" i="0" u="none" strike="noStrike">
                          <a:solidFill>
                            <a:srgbClr val="000000"/>
                          </a:solidFill>
                          <a:effectLst/>
                          <a:latin typeface="微软雅黑" panose="020B0503020204020204" pitchFamily="34" charset="-122"/>
                          <a:ea typeface="微软雅黑" panose="020B0503020204020204" pitchFamily="34" charset="-122"/>
                        </a:rPr>
                        <a:t>　</a:t>
                      </a:r>
                      <a:endParaRPr lang="zh-CN" sz="9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承担</a:t>
                      </a:r>
                    </a:p>
                  </a:txBody>
                  <a:tcPr marL="9525" marR="9525" marT="9525" marB="0" anchor="ctr">
                    <a:solidFill>
                      <a:srgbClr val="E9EDF4"/>
                    </a:solidFill>
                  </a:tcPr>
                </a:tc>
                <a:tc vMerge="1">
                  <a:txBody>
                    <a:bodyPr/>
                    <a:lstStyle/>
                    <a:p>
                      <a:endParaRPr lang="zh-CN" altLang="en-US"/>
                    </a:p>
                  </a:txBody>
                  <a:tcPr>
                    <a:solidFill>
                      <a:srgbClr val="E9EDF4"/>
                    </a:solidFill>
                  </a:tcPr>
                </a:tc>
              </a:tr>
              <a:tr h="138217">
                <a:tc>
                  <a:txBody>
                    <a:bodyPr/>
                    <a:lstStyle/>
                    <a:p>
                      <a:pPr algn="ctr" fontAlgn="ctr"/>
                      <a:r>
                        <a:rPr lang="zh-CN" sz="1100" b="1" i="0" u="none" strike="noStrike" dirty="0">
                          <a:solidFill>
                            <a:schemeClr val="bg1"/>
                          </a:solidFill>
                          <a:effectLst/>
                          <a:latin typeface="微软雅黑" panose="020B0503020204020204" pitchFamily="34" charset="-122"/>
                          <a:ea typeface="微软雅黑" panose="020B0503020204020204" pitchFamily="34" charset="-122"/>
                        </a:rPr>
                        <a:t>合同执行</a:t>
                      </a:r>
                    </a:p>
                  </a:txBody>
                  <a:tcPr marL="9525" marR="9525" marT="9525" marB="0" anchor="ctr">
                    <a:solidFill>
                      <a:schemeClr val="bg1">
                        <a:lumMod val="50000"/>
                      </a:schemeClr>
                    </a:solidFill>
                  </a:tcPr>
                </a:tc>
                <a:tc>
                  <a:txBody>
                    <a:bodyPr/>
                    <a:lstStyle/>
                    <a:p>
                      <a:pPr algn="ctr"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违约</a:t>
                      </a: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违约风险</a:t>
                      </a:r>
                    </a:p>
                  </a:txBody>
                  <a:tcPr marL="9525" marR="9525" marT="9525" marB="0" anchor="ctr">
                    <a:solidFill>
                      <a:srgbClr val="E9EDF4"/>
                    </a:solidFill>
                  </a:tcPr>
                </a:tc>
                <a:tc>
                  <a:txBody>
                    <a:bodyPr/>
                    <a:lstStyle/>
                    <a:p>
                      <a:pPr algn="ctr" fontAlgn="ctr"/>
                      <a:r>
                        <a:rPr lang="zh-CN" sz="900" b="1" i="0" u="none" strike="noStrike" dirty="0">
                          <a:solidFill>
                            <a:srgbClr val="000000"/>
                          </a:solidFill>
                          <a:effectLst/>
                          <a:latin typeface="微软雅黑" panose="020B0503020204020204" pitchFamily="34" charset="-122"/>
                          <a:ea typeface="微软雅黑" panose="020B0503020204020204" pitchFamily="34" charset="-122"/>
                        </a:rPr>
                        <a:t>分担</a:t>
                      </a:r>
                    </a:p>
                  </a:txBody>
                  <a:tcPr marL="9525" marR="9525" marT="9525" marB="0" anchor="ctr">
                    <a:solidFill>
                      <a:srgbClr val="E9EDF4"/>
                    </a:solidFill>
                  </a:tcPr>
                </a:tc>
                <a:tc>
                  <a:txBody>
                    <a:bodyPr/>
                    <a:lstStyle/>
                    <a:p>
                      <a:pPr algn="ctr" fontAlgn="ctr"/>
                      <a:r>
                        <a:rPr lang="zh-CN" sz="900" b="1" i="0" u="none" strike="noStrike">
                          <a:solidFill>
                            <a:srgbClr val="000000"/>
                          </a:solidFill>
                          <a:effectLst/>
                          <a:latin typeface="微软雅黑" panose="020B0503020204020204" pitchFamily="34" charset="-122"/>
                          <a:ea typeface="微软雅黑" panose="020B0503020204020204" pitchFamily="34" charset="-122"/>
                        </a:rPr>
                        <a:t>分担</a:t>
                      </a:r>
                    </a:p>
                  </a:txBody>
                  <a:tcPr marL="9525" marR="9525" marT="9525" marB="0" anchor="ctr">
                    <a:solidFill>
                      <a:srgbClr val="E9EDF4"/>
                    </a:solidFill>
                  </a:tcPr>
                </a:tc>
                <a:tc>
                  <a:txBody>
                    <a:bodyPr/>
                    <a:lstStyle/>
                    <a:p>
                      <a:pPr algn="l" fontAlgn="ctr"/>
                      <a:r>
                        <a:rPr lang="zh-CN" sz="1100" b="1" i="0" u="none" strike="noStrike" dirty="0">
                          <a:solidFill>
                            <a:srgbClr val="000000"/>
                          </a:solidFill>
                          <a:effectLst/>
                          <a:latin typeface="微软雅黑" panose="020B0503020204020204" pitchFamily="34" charset="-122"/>
                          <a:ea typeface="微软雅黑" panose="020B0503020204020204" pitchFamily="34" charset="-122"/>
                        </a:rPr>
                        <a:t>建立争议处理机制</a:t>
                      </a:r>
                    </a:p>
                  </a:txBody>
                  <a:tcPr marL="9525" marR="9525" marT="9525" marB="0" anchor="ctr">
                    <a:solidFill>
                      <a:srgbClr val="E9EDF4"/>
                    </a:solidFill>
                  </a:tcPr>
                </a:tc>
              </a:tr>
            </a:tbl>
          </a:graphicData>
        </a:graphic>
      </p:graphicFrame>
      <p:sp>
        <p:nvSpPr>
          <p:cNvPr id="7"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975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558702" y="2132856"/>
            <a:ext cx="9073008" cy="22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bg1"/>
                </a:solidFill>
                <a:latin typeface="Arial" pitchFamily="34" charset="0"/>
                <a:ea typeface="宋体" pitchFamily="2" charset="-122"/>
                <a:cs typeface="Arial" pitchFamily="34" charset="0"/>
              </a:defRPr>
            </a:lvl1pPr>
            <a:lvl2pPr>
              <a:defRPr kumimoji="1" sz="2800">
                <a:solidFill>
                  <a:schemeClr val="bg1"/>
                </a:solidFill>
                <a:latin typeface="Arial" pitchFamily="34" charset="0"/>
                <a:ea typeface="Arial" pitchFamily="34" charset="0"/>
                <a:cs typeface="Arial" pitchFamily="34" charset="0"/>
              </a:defRPr>
            </a:lvl2pPr>
            <a:lvl3pPr>
              <a:defRPr kumimoji="1" sz="2400">
                <a:solidFill>
                  <a:schemeClr val="bg1"/>
                </a:solidFill>
                <a:latin typeface="Arial" pitchFamily="34" charset="0"/>
                <a:ea typeface="Arial" pitchFamily="34" charset="0"/>
                <a:cs typeface="Arial" pitchFamily="34" charset="0"/>
              </a:defRPr>
            </a:lvl3pPr>
            <a:lvl4pPr>
              <a:defRPr kumimoji="1" sz="2000">
                <a:solidFill>
                  <a:schemeClr val="bg1"/>
                </a:solidFill>
                <a:latin typeface="Arial" pitchFamily="34" charset="0"/>
                <a:ea typeface="Arial" pitchFamily="34" charset="0"/>
                <a:cs typeface="Arial" pitchFamily="34" charset="0"/>
              </a:defRPr>
            </a:lvl4pPr>
            <a:lvl5pPr>
              <a:defRPr kumimoji="1" sz="2000">
                <a:solidFill>
                  <a:schemeClr val="bg1"/>
                </a:solidFill>
                <a:latin typeface="Arial" pitchFamily="34" charset="0"/>
                <a:ea typeface="Arial" pitchFamily="34" charset="0"/>
                <a:cs typeface="Arial" pitchFamily="34" charset="0"/>
              </a:defRPr>
            </a:lvl5pPr>
            <a:lvl6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6pPr>
            <a:lvl7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7pPr>
            <a:lvl8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8pPr>
            <a:lvl9pPr eaLnBrk="0" fontAlgn="base" hangingPunct="0">
              <a:spcBef>
                <a:spcPct val="20000"/>
              </a:spcBef>
              <a:spcAft>
                <a:spcPct val="0"/>
              </a:spcAft>
              <a:buChar char="»"/>
              <a:defRPr kumimoji="1" sz="2000">
                <a:solidFill>
                  <a:schemeClr val="bg1"/>
                </a:solidFill>
                <a:latin typeface="Arial" pitchFamily="34" charset="0"/>
                <a:ea typeface="Arial" pitchFamily="34" charset="0"/>
                <a:cs typeface="Arial" pitchFamily="34" charset="0"/>
              </a:defRPr>
            </a:lvl9pPr>
          </a:lstStyle>
          <a:p>
            <a:pPr>
              <a:lnSpc>
                <a:spcPts val="3400"/>
              </a:lnSpc>
            </a:pPr>
            <a:r>
              <a:rPr kumimoji="0" lang="zh-CN" altLang="en-US" sz="1500" dirty="0">
                <a:solidFill>
                  <a:schemeClr val="tx1"/>
                </a:solidFill>
                <a:latin typeface="微软雅黑" pitchFamily="34" charset="-122"/>
                <a:ea typeface="微软雅黑" pitchFamily="34" charset="-122"/>
              </a:rPr>
              <a:t>       </a:t>
            </a:r>
            <a:r>
              <a:rPr kumimoji="0" lang="en-US" altLang="zh-CN" sz="1800" dirty="0">
                <a:solidFill>
                  <a:srgbClr val="000000"/>
                </a:solidFill>
                <a:latin typeface="微软雅黑" pitchFamily="34" charset="-122"/>
                <a:ea typeface="微软雅黑" pitchFamily="34" charset="-122"/>
              </a:rPr>
              <a:t>13</a:t>
            </a:r>
            <a:r>
              <a:rPr kumimoji="0" lang="zh-CN" altLang="en-US" sz="1800" dirty="0" smtClean="0">
                <a:solidFill>
                  <a:srgbClr val="000000"/>
                </a:solidFill>
                <a:latin typeface="微软雅黑" pitchFamily="34" charset="-122"/>
                <a:ea typeface="微软雅黑" pitchFamily="34" charset="-122"/>
              </a:rPr>
              <a:t>版</a:t>
            </a:r>
            <a:r>
              <a:rPr kumimoji="0" lang="en-US" altLang="zh-CN" sz="1800" dirty="0" smtClean="0">
                <a:solidFill>
                  <a:srgbClr val="000000"/>
                </a:solidFill>
                <a:latin typeface="微软雅黑" pitchFamily="34" charset="-122"/>
                <a:ea typeface="微软雅黑" pitchFamily="34" charset="-122"/>
              </a:rPr>
              <a:t>《</a:t>
            </a:r>
            <a:r>
              <a:rPr kumimoji="0" lang="zh-CN" altLang="en-US" sz="1800" dirty="0" smtClean="0">
                <a:solidFill>
                  <a:srgbClr val="000000"/>
                </a:solidFill>
                <a:latin typeface="微软雅黑" pitchFamily="34" charset="-122"/>
                <a:ea typeface="微软雅黑" pitchFamily="34" charset="-122"/>
              </a:rPr>
              <a:t>建设工程施工合同</a:t>
            </a:r>
            <a:r>
              <a:rPr kumimoji="0" lang="en-US" altLang="zh-CN" sz="1800" dirty="0" smtClean="0">
                <a:solidFill>
                  <a:srgbClr val="000000"/>
                </a:solidFill>
                <a:latin typeface="微软雅黑" pitchFamily="34" charset="-122"/>
                <a:ea typeface="微软雅黑" pitchFamily="34" charset="-122"/>
              </a:rPr>
              <a:t>》</a:t>
            </a:r>
            <a:r>
              <a:rPr kumimoji="0" lang="zh-CN" altLang="en-US" sz="1800" dirty="0" smtClean="0">
                <a:solidFill>
                  <a:srgbClr val="000000"/>
                </a:solidFill>
                <a:latin typeface="微软雅黑" pitchFamily="34" charset="-122"/>
                <a:ea typeface="微软雅黑" pitchFamily="34" charset="-122"/>
              </a:rPr>
              <a:t>是在</a:t>
            </a:r>
            <a:r>
              <a:rPr kumimoji="0" lang="en-US" altLang="zh-CN" sz="1800" dirty="0">
                <a:solidFill>
                  <a:srgbClr val="000000"/>
                </a:solidFill>
                <a:latin typeface="微软雅黑" pitchFamily="34" charset="-122"/>
                <a:ea typeface="微软雅黑" pitchFamily="34" charset="-122"/>
              </a:rPr>
              <a:t>99</a:t>
            </a:r>
            <a:r>
              <a:rPr kumimoji="0" lang="zh-CN" altLang="en-US" sz="1800" dirty="0">
                <a:solidFill>
                  <a:srgbClr val="000000"/>
                </a:solidFill>
                <a:latin typeface="微软雅黑" pitchFamily="34" charset="-122"/>
                <a:ea typeface="微软雅黑" pitchFamily="34" charset="-122"/>
              </a:rPr>
              <a:t>版合同的基础</a:t>
            </a:r>
            <a:r>
              <a:rPr kumimoji="0" lang="zh-CN" altLang="en-US" sz="1800" dirty="0" smtClean="0">
                <a:solidFill>
                  <a:srgbClr val="000000"/>
                </a:solidFill>
                <a:latin typeface="微软雅黑" pitchFamily="34" charset="-122"/>
                <a:ea typeface="微软雅黑" pitchFamily="34" charset="-122"/>
              </a:rPr>
              <a:t>上，更进一步地对工程</a:t>
            </a:r>
            <a:r>
              <a:rPr kumimoji="0" lang="zh-CN" altLang="en-US" sz="1800" dirty="0">
                <a:solidFill>
                  <a:srgbClr val="000000"/>
                </a:solidFill>
                <a:latin typeface="微软雅黑" pitchFamily="34" charset="-122"/>
                <a:ea typeface="微软雅黑" pitchFamily="34" charset="-122"/>
              </a:rPr>
              <a:t>交易</a:t>
            </a:r>
            <a:r>
              <a:rPr kumimoji="0" lang="zh-CN" altLang="en-US" sz="1800" dirty="0" smtClean="0">
                <a:solidFill>
                  <a:srgbClr val="000000"/>
                </a:solidFill>
                <a:latin typeface="微软雅黑" pitchFamily="34" charset="-122"/>
                <a:ea typeface="微软雅黑" pitchFamily="34" charset="-122"/>
              </a:rPr>
              <a:t>市场进行规范</a:t>
            </a:r>
            <a:r>
              <a:rPr kumimoji="0" lang="zh-CN" altLang="en-US" sz="1800" dirty="0">
                <a:solidFill>
                  <a:srgbClr val="000000"/>
                </a:solidFill>
                <a:latin typeface="微软雅黑" pitchFamily="34" charset="-122"/>
                <a:ea typeface="微软雅黑" pitchFamily="34" charset="-122"/>
              </a:rPr>
              <a:t>。其总体目的是指导建设工程施工合同当事人的签约行为，明确索赔责任，维护合同当事人的合法权益。索赔是合同双方依据合同约定维护自身合法利益的行为。深圳地铁</a:t>
            </a:r>
            <a:r>
              <a:rPr kumimoji="0" lang="en-US" altLang="zh-CN" sz="1800" dirty="0">
                <a:solidFill>
                  <a:srgbClr val="000000"/>
                </a:solidFill>
                <a:latin typeface="微软雅黑" pitchFamily="34" charset="-122"/>
                <a:ea typeface="微软雅黑" pitchFamily="34" charset="-122"/>
              </a:rPr>
              <a:t>5</a:t>
            </a:r>
            <a:r>
              <a:rPr kumimoji="0" lang="zh-CN" altLang="en-US" sz="1800" dirty="0">
                <a:solidFill>
                  <a:srgbClr val="000000"/>
                </a:solidFill>
                <a:latin typeface="微软雅黑" pitchFamily="34" charset="-122"/>
                <a:ea typeface="微软雅黑" pitchFamily="34" charset="-122"/>
              </a:rPr>
              <a:t>号线为明确发承包双方的索赔责任，采用工作责任一览表，将双方工作责任予以明确。</a:t>
            </a:r>
          </a:p>
        </p:txBody>
      </p:sp>
      <p:sp>
        <p:nvSpPr>
          <p:cNvPr id="5" name="圆角矩形 4"/>
          <p:cNvSpPr/>
          <p:nvPr/>
        </p:nvSpPr>
        <p:spPr>
          <a:xfrm>
            <a:off x="766614" y="1363663"/>
            <a:ext cx="4464496" cy="352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defRPr/>
            </a:pPr>
            <a:r>
              <a:rPr kumimoji="0" lang="zh-CN" altLang="en-US" sz="2000" b="1" dirty="0" smtClean="0">
                <a:solidFill>
                  <a:srgbClr val="000000"/>
                </a:solidFill>
                <a:latin typeface="微软雅黑" panose="020B0503020204020204" pitchFamily="34" charset="-122"/>
                <a:ea typeface="微软雅黑" panose="020B0503020204020204" pitchFamily="34" charset="-122"/>
                <a:sym typeface="宋体" panose="02010600030101010101" pitchFamily="2" charset="-122"/>
              </a:rPr>
              <a:t>（二）工作责任一览表明确索赔责任</a:t>
            </a:r>
          </a:p>
        </p:txBody>
      </p:sp>
      <p:sp>
        <p:nvSpPr>
          <p:cNvPr id="7"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6616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矩形 4"/>
          <p:cNvSpPr>
            <a:spLocks noChangeArrowheads="1"/>
          </p:cNvSpPr>
          <p:nvPr/>
        </p:nvSpPr>
        <p:spPr bwMode="auto">
          <a:xfrm>
            <a:off x="4487228" y="1140713"/>
            <a:ext cx="3336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smtClean="0">
                <a:solidFill>
                  <a:srgbClr val="000000"/>
                </a:solidFill>
                <a:latin typeface="微软雅黑" pitchFamily="34" charset="-122"/>
                <a:ea typeface="微软雅黑" pitchFamily="34" charset="-122"/>
              </a:rPr>
              <a:t>XX</a:t>
            </a:r>
            <a:r>
              <a:rPr lang="zh-CN" altLang="en-US" sz="2000" dirty="0" smtClean="0">
                <a:solidFill>
                  <a:srgbClr val="000000"/>
                </a:solidFill>
                <a:latin typeface="微软雅黑" pitchFamily="34" charset="-122"/>
                <a:ea typeface="微软雅黑" pitchFamily="34" charset="-122"/>
              </a:rPr>
              <a:t>地铁项目</a:t>
            </a:r>
            <a:r>
              <a:rPr lang="zh-CN" altLang="en-US" sz="2000" b="1" dirty="0">
                <a:solidFill>
                  <a:schemeClr val="accent6">
                    <a:lumMod val="75000"/>
                  </a:schemeClr>
                </a:solidFill>
                <a:latin typeface="微软雅黑" pitchFamily="34" charset="-122"/>
                <a:ea typeface="微软雅黑" pitchFamily="34" charset="-122"/>
              </a:rPr>
              <a:t>工作责任一览表</a:t>
            </a:r>
          </a:p>
        </p:txBody>
      </p:sp>
      <p:graphicFrame>
        <p:nvGraphicFramePr>
          <p:cNvPr id="2" name="表格 1"/>
          <p:cNvGraphicFramePr>
            <a:graphicFrameLocks noGrp="1"/>
          </p:cNvGraphicFramePr>
          <p:nvPr>
            <p:extLst>
              <p:ext uri="{D42A27DB-BD31-4B8C-83A1-F6EECF244321}">
                <p14:modId xmlns:p14="http://schemas.microsoft.com/office/powerpoint/2010/main" val="2150524804"/>
              </p:ext>
            </p:extLst>
          </p:nvPr>
        </p:nvGraphicFramePr>
        <p:xfrm>
          <a:off x="838622" y="1700808"/>
          <a:ext cx="10873208" cy="4423830"/>
        </p:xfrm>
        <a:graphic>
          <a:graphicData uri="http://schemas.openxmlformats.org/drawingml/2006/table">
            <a:tbl>
              <a:tblPr>
                <a:tableStyleId>{5C22544A-7EE6-4342-B048-85BDC9FD1C3A}</a:tableStyleId>
              </a:tblPr>
              <a:tblGrid>
                <a:gridCol w="539752"/>
                <a:gridCol w="388329"/>
                <a:gridCol w="9945127"/>
              </a:tblGrid>
              <a:tr h="50722">
                <a:tc>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责任方</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c>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序号</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c>
                  <a:txBody>
                    <a:bodyPr/>
                    <a:lstStyle/>
                    <a:p>
                      <a:pPr algn="ctr" fontAlgn="ctr"/>
                      <a:r>
                        <a:rPr lang="zh-CN" sz="1600" b="1" u="none" strike="noStrike" dirty="0">
                          <a:solidFill>
                            <a:schemeClr val="bg1"/>
                          </a:solidFill>
                          <a:effectLst/>
                          <a:latin typeface="微软雅黑" panose="020B0503020204020204" pitchFamily="34" charset="-122"/>
                          <a:ea typeface="微软雅黑" panose="020B0503020204020204" pitchFamily="34" charset="-122"/>
                        </a:rPr>
                        <a:t>责任内容</a:t>
                      </a:r>
                      <a:endParaRPr 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r>
              <a:tr h="156436">
                <a:tc rowSpan="8">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甲方</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algn="ctr" fontAlgn="ctr"/>
                      <a:r>
                        <a:rPr lang="en-US" sz="1400" b="1" u="none" strike="noStrike" dirty="0">
                          <a:solidFill>
                            <a:schemeClr val="bg1"/>
                          </a:solidFill>
                          <a:effectLst/>
                          <a:latin typeface="微软雅黑" panose="020B0503020204020204" pitchFamily="34" charset="-122"/>
                          <a:ea typeface="微软雅黑" panose="020B0503020204020204" pitchFamily="34" charset="-122"/>
                        </a:rPr>
                        <a:t>1</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甲方应依合同约定向乙方提供支付担保并及时、全额支付合同价款。</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17994">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2</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甲方应牵头进行本工程与其他工程的接口管理协调工作。</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94877">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3</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甲方应负责办理工程建设所需要的永久用地的规划许可、施工许可、消防报建等行政审批手续。</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233319">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4</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甲方应负责从政府部门取得永久性工程相关的建设用地使用权，负责本项目的永久工程建设相关的征地拆迁工作。</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94877">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5</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当乙方提出协助要求时，甲方应尽量协助乙方处理与政府有关行政主管部门之间的联系。</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6</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甲方应负责其所采购的设备符合设计文件和本合同要求并对其负责。</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17994">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7</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甲方应在收到竣工申请报告后，及时组织相关部门及单位验收。</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79553">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8</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专用合同条款约定的其他义务。</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233319">
                <a:tc rowSpan="4">
                  <a:txBody>
                    <a:bodyPr/>
                    <a:lstStyle/>
                    <a:p>
                      <a:pPr algn="ctr" fontAlgn="ctr"/>
                      <a:r>
                        <a:rPr lang="zh-CN" sz="1400" b="1" u="none" strike="noStrike" dirty="0">
                          <a:solidFill>
                            <a:schemeClr val="bg1"/>
                          </a:solidFill>
                          <a:effectLst/>
                          <a:latin typeface="微软雅黑" panose="020B0503020204020204" pitchFamily="34" charset="-122"/>
                          <a:ea typeface="微软雅黑" panose="020B0503020204020204" pitchFamily="34" charset="-122"/>
                        </a:rPr>
                        <a:t>乙方</a:t>
                      </a:r>
                      <a:endParaRPr 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1</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在本工程中履行BT项目投融资主体和设计施工总承包方的全部责任和义务，并按本合同约定向甲方移交完成的工作成果。</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310202">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2</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全面负责本工程的投融资，确保本工程投资款额按计划到位，满足本工程建设的需要。如融资安排发生违约或意外，乙方有义务以自有资金支付工程建设款项。</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387085">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3</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负责投资计划执行、统计报表、项目汇报材料及甲方要求的其他材料的编制编写，并按规定上报监理工程师和甲方。文件文档管理人员及设施的配备以及数据的录入、传递等，具体详见“甲方要求”。</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387085">
                <a:tc vMerge="1">
                  <a:txBody>
                    <a:bodyPr/>
                    <a:lstStyle/>
                    <a:p>
                      <a:endParaRPr lang="zh-CN" altLang="en-US"/>
                    </a:p>
                  </a:txBody>
                  <a:tcPr/>
                </a:tc>
                <a:tc>
                  <a:txBody>
                    <a:bodyPr/>
                    <a:lstStyle/>
                    <a:p>
                      <a:pPr algn="ctr" fontAlgn="ctr"/>
                      <a:r>
                        <a:rPr lang="en-US" sz="1400" b="1" u="none" strike="noStrike">
                          <a:solidFill>
                            <a:schemeClr val="bg1"/>
                          </a:solidFill>
                          <a:effectLst/>
                          <a:latin typeface="微软雅黑" panose="020B0503020204020204" pitchFamily="34" charset="-122"/>
                          <a:ea typeface="微软雅黑" panose="020B0503020204020204" pitchFamily="34" charset="-122"/>
                        </a:rPr>
                        <a:t>4</a:t>
                      </a:r>
                      <a:endParaRPr lang="zh-CN" sz="1400" b="1" i="0" u="none" strike="noStrike">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600" b="1" u="none" strike="noStrike" dirty="0">
                          <a:effectLst/>
                          <a:latin typeface="微软雅黑" panose="020B0503020204020204" pitchFamily="34" charset="-122"/>
                          <a:ea typeface="微软雅黑" panose="020B0503020204020204" pitchFamily="34" charset="-122"/>
                        </a:rPr>
                        <a:t>自担费用负责办理本工程投融资及设计施工总承包责任范围以内的政府批准手续及进行施工现场场地的准备工作，使之完全达到开工条件，并保持这些手续和工作在本项目建设阶段始终符合项目建设需要。</a:t>
                      </a:r>
                      <a:endParaRPr lang="zh-CN"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bl>
          </a:graphicData>
        </a:graphic>
      </p:graphicFrame>
      <p:sp>
        <p:nvSpPr>
          <p:cNvPr id="6"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155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a:spLocks noChangeArrowheads="1"/>
          </p:cNvSpPr>
          <p:nvPr/>
        </p:nvSpPr>
        <p:spPr bwMode="auto">
          <a:xfrm>
            <a:off x="4037370" y="1052736"/>
            <a:ext cx="436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smtClean="0">
                <a:solidFill>
                  <a:srgbClr val="000000"/>
                </a:solidFill>
                <a:latin typeface="微软雅黑" pitchFamily="34" charset="-122"/>
                <a:ea typeface="微软雅黑" pitchFamily="34" charset="-122"/>
              </a:rPr>
              <a:t>XX</a:t>
            </a:r>
            <a:r>
              <a:rPr lang="zh-CN" altLang="en-US" sz="2000" dirty="0" smtClean="0">
                <a:solidFill>
                  <a:srgbClr val="000000"/>
                </a:solidFill>
                <a:latin typeface="微软雅黑" pitchFamily="34" charset="-122"/>
                <a:ea typeface="微软雅黑" pitchFamily="34" charset="-122"/>
              </a:rPr>
              <a:t>地铁项目</a:t>
            </a:r>
            <a:r>
              <a:rPr lang="zh-CN" altLang="en-US" sz="2000" b="1" dirty="0">
                <a:solidFill>
                  <a:schemeClr val="accent6">
                    <a:lumMod val="75000"/>
                  </a:schemeClr>
                </a:solidFill>
                <a:latin typeface="微软雅黑" pitchFamily="34" charset="-122"/>
                <a:ea typeface="微软雅黑" pitchFamily="34" charset="-122"/>
              </a:rPr>
              <a:t>工作责任</a:t>
            </a:r>
            <a:r>
              <a:rPr lang="zh-CN" altLang="en-US" sz="2000" b="1" dirty="0" smtClean="0">
                <a:solidFill>
                  <a:schemeClr val="accent6">
                    <a:lumMod val="75000"/>
                  </a:schemeClr>
                </a:solidFill>
                <a:latin typeface="微软雅黑" pitchFamily="34" charset="-122"/>
                <a:ea typeface="微软雅黑" pitchFamily="34" charset="-122"/>
              </a:rPr>
              <a:t>一览表（续表）</a:t>
            </a:r>
            <a:endParaRPr lang="zh-CN" altLang="en-US" sz="2000" b="1" dirty="0">
              <a:solidFill>
                <a:schemeClr val="accent6">
                  <a:lumMod val="75000"/>
                </a:schemeClr>
              </a:solidFill>
              <a:latin typeface="微软雅黑" pitchFamily="34" charset="-122"/>
              <a:ea typeface="微软雅黑"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502930741"/>
              </p:ext>
            </p:extLst>
          </p:nvPr>
        </p:nvGraphicFramePr>
        <p:xfrm>
          <a:off x="262558" y="1527102"/>
          <a:ext cx="11711831" cy="4998242"/>
        </p:xfrm>
        <a:graphic>
          <a:graphicData uri="http://schemas.openxmlformats.org/drawingml/2006/table">
            <a:tbl>
              <a:tblPr>
                <a:tableStyleId>{5C22544A-7EE6-4342-B048-85BDC9FD1C3A}</a:tableStyleId>
              </a:tblPr>
              <a:tblGrid>
                <a:gridCol w="581381"/>
                <a:gridCol w="418280"/>
                <a:gridCol w="10712170"/>
              </a:tblGrid>
              <a:tr h="144016">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责任方</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序号</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责任内容</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accent5">
                        <a:lumMod val="50000"/>
                      </a:schemeClr>
                    </a:solidFill>
                  </a:tcPr>
                </a:tc>
              </a:tr>
              <a:tr h="156436">
                <a:tc rowSpan="18">
                  <a:txBody>
                    <a:bodyPr/>
                    <a:lstStyle/>
                    <a:p>
                      <a:pPr algn="ctr" fontAlgn="ctr"/>
                      <a:r>
                        <a:rPr lang="zh-CN" sz="1200" b="1" i="0" u="none" strike="noStrike" dirty="0">
                          <a:solidFill>
                            <a:schemeClr val="bg1"/>
                          </a:solidFill>
                          <a:effectLst/>
                          <a:latin typeface="微软雅黑" panose="020B0503020204020204" pitchFamily="34" charset="-122"/>
                          <a:ea typeface="微软雅黑" panose="020B0503020204020204" pitchFamily="34" charset="-122"/>
                        </a:rPr>
                        <a:t>乙方</a:t>
                      </a:r>
                    </a:p>
                  </a:txBody>
                  <a:tcPr marL="9525" marR="9525" marT="9525" marB="0" anchor="ctr">
                    <a:solidFill>
                      <a:schemeClr val="bg1">
                        <a:lumMod val="50000"/>
                      </a:schemeClr>
                    </a:solidFill>
                  </a:tcPr>
                </a:tc>
                <a:tc>
                  <a:txBody>
                    <a:bodyPr/>
                    <a:lstStyle/>
                    <a:p>
                      <a:pPr algn="ctr" fontAlgn="ctr"/>
                      <a:r>
                        <a:rPr lang="en-US" sz="1200" b="1" u="none" strike="noStrike" dirty="0">
                          <a:solidFill>
                            <a:schemeClr val="bg1"/>
                          </a:solidFill>
                          <a:effectLst/>
                          <a:latin typeface="微软雅黑" panose="020B0503020204020204" pitchFamily="34" charset="-122"/>
                          <a:ea typeface="微软雅黑" panose="020B0503020204020204" pitchFamily="34" charset="-122"/>
                        </a:rPr>
                        <a:t>5</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全力配合甲方的征地拆迁工作。</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pPr algn="ctr" fontAlgn="ctr"/>
                      <a:endParaRPr lang="zh-CN" sz="900" b="0" i="0" u="none" strike="noStrike" dirty="0">
                        <a:solidFill>
                          <a:srgbClr val="000000"/>
                        </a:solidFill>
                        <a:effectLst/>
                        <a:latin typeface="宋体"/>
                      </a:endParaRPr>
                    </a:p>
                  </a:txBody>
                  <a:tcPr marL="9525" marR="9525" marT="9525" marB="0" anchor="ctr">
                    <a:solidFill>
                      <a:schemeClr val="bg1">
                        <a:lumMod val="50000"/>
                      </a:schemeClr>
                    </a:solidFill>
                  </a:tcPr>
                </a:tc>
                <a:tc rowSpan="2">
                  <a:txBody>
                    <a:bodyPr/>
                    <a:lstStyle/>
                    <a:p>
                      <a:pPr algn="ctr" fontAlgn="ctr"/>
                      <a:r>
                        <a:rPr lang="en-US" sz="1200" b="1" u="none" strike="noStrike" dirty="0">
                          <a:solidFill>
                            <a:schemeClr val="bg1"/>
                          </a:solidFill>
                          <a:effectLst/>
                          <a:latin typeface="微软雅黑" panose="020B0503020204020204" pitchFamily="34" charset="-122"/>
                          <a:ea typeface="微软雅黑" panose="020B0503020204020204" pitchFamily="34" charset="-122"/>
                        </a:rPr>
                        <a:t>6</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乙方在现场施工过程中，必须对设计文件中的沿线建、构筑物及地下管线保护措施进行再评估与深化设计，当确认相关保护措施不足时必须进行完善。</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pPr algn="ctr" fontAlgn="ctr"/>
                      <a:endParaRPr lang="zh-CN" sz="900" b="0" i="0" u="none" strike="noStrike" dirty="0">
                        <a:solidFill>
                          <a:srgbClr val="000000"/>
                        </a:solidFill>
                        <a:effectLst/>
                        <a:latin typeface="宋体"/>
                      </a:endParaRPr>
                    </a:p>
                  </a:txBody>
                  <a:tcPr marL="9525" marR="9525" marT="9525" marB="0" anchor="ctr">
                    <a:solidFill>
                      <a:schemeClr val="bg1">
                        <a:lumMod val="50000"/>
                      </a:schemeClr>
                    </a:solidFill>
                  </a:tcPr>
                </a:tc>
                <a:tc vMerge="1">
                  <a:txBody>
                    <a:bodyPr/>
                    <a:lstStyle/>
                    <a:p>
                      <a:endParaRPr lang="zh-CN" altLang="en-US"/>
                    </a:p>
                  </a:txBody>
                  <a:tcP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乙方应负责保护工程周边建、构筑物及地下管线，负责受损建、构筑物及地下管线的修复、加固和赔偿。并负责由此引起的协调及社会维稳工作。</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pPr algn="ctr" fontAlgn="ctr"/>
                      <a:endParaRPr lang="zh-CN" sz="900" b="0" i="0" u="none" strike="noStrike" dirty="0">
                        <a:solidFill>
                          <a:srgbClr val="000000"/>
                        </a:solidFill>
                        <a:effectLst/>
                        <a:latin typeface="宋体"/>
                      </a:endParaRPr>
                    </a:p>
                  </a:txBody>
                  <a:tcPr marL="9525" marR="9525" marT="9525" marB="0" anchor="ctr">
                    <a:solidFill>
                      <a:schemeClr val="bg1">
                        <a:lumMod val="50000"/>
                      </a:schemeClr>
                    </a:solidFill>
                  </a:tcPr>
                </a:tc>
                <a:tc>
                  <a:txBody>
                    <a:bodyPr/>
                    <a:lstStyle/>
                    <a:p>
                      <a:pPr algn="ctr" fontAlgn="ctr"/>
                      <a:r>
                        <a:rPr lang="en-US" sz="1200" b="1" u="none" strike="noStrike" dirty="0">
                          <a:solidFill>
                            <a:schemeClr val="bg1"/>
                          </a:solidFill>
                          <a:effectLst/>
                          <a:latin typeface="微软雅黑" panose="020B0503020204020204" pitchFamily="34" charset="-122"/>
                          <a:ea typeface="微软雅黑" panose="020B0503020204020204" pitchFamily="34" charset="-122"/>
                        </a:rPr>
                        <a:t>7</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严格按照法律、法规、地方规章、工程建设规范标准的规定和本合同约定履行合同义务，经常取得并保持与适用于本项目已公布的法律、法规、规章、其他规范性文件、技术规范和标准有关的一切必要的资料，并始终被视为充分了解这些资料；确保满足合同相关条款约定的工期、工程质量、安全和文明施工、节能及环保等各项要求。</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pPr algn="ctr" fontAlgn="ctr"/>
                      <a:endParaRPr lang="zh-CN" sz="900" b="0" i="0" u="none" strike="noStrike" dirty="0">
                        <a:solidFill>
                          <a:srgbClr val="000000"/>
                        </a:solidFill>
                        <a:effectLst/>
                        <a:latin typeface="宋体"/>
                      </a:endParaRPr>
                    </a:p>
                  </a:txBody>
                  <a:tcPr marL="9525" marR="9525" marT="9525" marB="0" anchor="ctr">
                    <a:solidFill>
                      <a:schemeClr val="bg1">
                        <a:lumMod val="50000"/>
                      </a:schemeClr>
                    </a:solidFill>
                  </a:tcPr>
                </a:tc>
                <a:tc>
                  <a:txBody>
                    <a:bodyPr/>
                    <a:lstStyle/>
                    <a:p>
                      <a:pPr algn="ctr" fontAlgn="ctr"/>
                      <a:r>
                        <a:rPr lang="en-US" sz="1200" b="1" u="none" strike="noStrike" dirty="0">
                          <a:solidFill>
                            <a:schemeClr val="bg1"/>
                          </a:solidFill>
                          <a:effectLst/>
                          <a:latin typeface="微软雅黑" panose="020B0503020204020204" pitchFamily="34" charset="-122"/>
                          <a:ea typeface="微软雅黑" panose="020B0503020204020204" pitchFamily="34" charset="-122"/>
                        </a:rPr>
                        <a:t>8</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服从甲方根据本项目的建设情况的需要进行的总协调。</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56436">
                <a:tc vMerge="1">
                  <a:txBody>
                    <a:bodyPr/>
                    <a:lstStyle/>
                    <a:p>
                      <a:pPr algn="ctr" fontAlgn="ctr"/>
                      <a:endParaRPr lang="zh-CN" sz="900" b="0" i="0" u="none" strike="noStrike" dirty="0">
                        <a:solidFill>
                          <a:srgbClr val="000000"/>
                        </a:solidFill>
                        <a:effectLst/>
                        <a:latin typeface="宋体"/>
                      </a:endParaRPr>
                    </a:p>
                  </a:txBody>
                  <a:tcPr marL="9525" marR="9525" marT="9525" marB="0" anchor="ctr">
                    <a:solidFill>
                      <a:schemeClr val="bg1">
                        <a:lumMod val="50000"/>
                      </a:schemeClr>
                    </a:solidFill>
                  </a:tcPr>
                </a:tc>
                <a:tc>
                  <a:txBody>
                    <a:bodyPr/>
                    <a:lstStyle/>
                    <a:p>
                      <a:pPr algn="ctr" fontAlgn="ctr"/>
                      <a:r>
                        <a:rPr lang="en-US" sz="1200" b="1" u="none" strike="noStrike" dirty="0">
                          <a:solidFill>
                            <a:schemeClr val="bg1"/>
                          </a:solidFill>
                          <a:effectLst/>
                          <a:latin typeface="微软雅黑" panose="020B0503020204020204" pitchFamily="34" charset="-122"/>
                          <a:ea typeface="微软雅黑" panose="020B0503020204020204" pitchFamily="34" charset="-122"/>
                        </a:rPr>
                        <a:t>9</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2670" marR="2670" marT="2670" marB="0" anchor="ctr">
                    <a:solidFill>
                      <a:schemeClr val="bg1">
                        <a:lumMod val="50000"/>
                      </a:schemeClr>
                    </a:solidFill>
                  </a:tcPr>
                </a:tc>
                <a:tc>
                  <a:txBody>
                    <a:bodyPr/>
                    <a:lstStyle/>
                    <a:p>
                      <a:pPr indent="457200" algn="l" fontAlgn="ctr"/>
                      <a:r>
                        <a:rPr lang="zh-CN" sz="1200" b="1" u="none" strike="noStrike" dirty="0">
                          <a:effectLst/>
                          <a:latin typeface="微软雅黑" panose="020B0503020204020204" pitchFamily="34" charset="-122"/>
                          <a:ea typeface="微软雅黑" panose="020B0503020204020204" pitchFamily="34" charset="-122"/>
                        </a:rPr>
                        <a:t>对项目公司、乙方和/或项目公司选择或作为当事人签约的单位（包括分包人、设备材料供应商、勘察单位、设计单位）的行为或违约承担连带责任。</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670" marR="2670" marT="2670" marB="0" anchor="ctr"/>
                </a:tc>
              </a:tr>
              <a:tr h="117994">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11</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随时了解并遵守甲方已经发布的设计管理、工程管理、计划管理、安全及文明施工管理、档案管理、合同管理、变更管理、轨行区施工与运输管理、临时用水及用电管理以及为配合政府行政部门工作等方面的规定、规章、办法、程序，并按其要求支付相关费用。乙方及项目公司应在合理的时间内，考虑到工程设备和材料运抵时间和工程竣工时间，取得工程任何部分所需的全部许可、执照和批准。</a:t>
                      </a:r>
                    </a:p>
                  </a:txBody>
                  <a:tcPr marL="9525" marR="9525" marT="9525" marB="0" anchor="ctr"/>
                </a:tc>
              </a:tr>
              <a:tr h="194877">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12</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及时向甲方及有关部门汇报工程实施过程的重大问题。</a:t>
                      </a:r>
                    </a:p>
                  </a:txBody>
                  <a:tcPr marL="9525" marR="9525" marT="9525" marB="0" anchor="ctr"/>
                </a:tc>
              </a:tr>
              <a:tr h="233319">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13</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依法缴纳或承担因实施本工程所产生的一切税款和政府规费；除非本合同另有明确约定，承担因建设、融资、保修和移交本工程所发生的一切费用支出。</a:t>
                      </a:r>
                    </a:p>
                  </a:txBody>
                  <a:tcPr marL="9525" marR="9525" marT="9525" marB="0" anchor="ctr"/>
                </a:tc>
              </a:tr>
              <a:tr h="194877">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14</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作为本工程投融资主体和施工总承包方，法律规定和本合同约定的其他责任和义务。</a:t>
                      </a:r>
                    </a:p>
                  </a:txBody>
                  <a:tcPr marL="9525" marR="9525" marT="9525" marB="0" anchor="ctr"/>
                </a:tc>
              </a:tr>
              <a:tr h="156436">
                <a:tc vMerge="1">
                  <a:txBody>
                    <a:bodyPr/>
                    <a:lstStyle/>
                    <a:p>
                      <a:endParaRPr lang="zh-CN" altLang="en-US"/>
                    </a:p>
                  </a:txBody>
                  <a:tcPr/>
                </a:tc>
                <a:tc>
                  <a:txBody>
                    <a:bodyPr/>
                    <a:lstStyle/>
                    <a:p>
                      <a:pPr algn="ctr" fontAlgn="ctr"/>
                      <a:r>
                        <a:rPr lang="en-US" sz="1200" b="1" i="0" u="none" strike="noStrike">
                          <a:solidFill>
                            <a:schemeClr val="bg1"/>
                          </a:solidFill>
                          <a:effectLst/>
                          <a:latin typeface="微软雅黑" panose="020B0503020204020204" pitchFamily="34" charset="-122"/>
                          <a:ea typeface="微软雅黑" panose="020B0503020204020204" pitchFamily="34" charset="-122"/>
                        </a:rPr>
                        <a:t>15</a:t>
                      </a:r>
                      <a:endParaRPr lang="zh-CN" sz="1200" b="1" i="0" u="none" strike="noStrike">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乙方对项目公司的授权不免除乙方应对甲方承担的本合同项下的任何义务和责任。</a:t>
                      </a:r>
                    </a:p>
                  </a:txBody>
                  <a:tcPr marL="9525" marR="9525" marT="9525" marB="0" anchor="ctr"/>
                </a:tc>
              </a:tr>
              <a:tr h="117994">
                <a:tc vMerge="1">
                  <a:txBody>
                    <a:bodyPr/>
                    <a:lstStyle/>
                    <a:p>
                      <a:endParaRPr lang="zh-CN" altLang="en-US"/>
                    </a:p>
                  </a:txBody>
                  <a:tcPr/>
                </a:tc>
                <a:tc rowSpan="5">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16</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项目公司对标段项目部的工程款支付：</a:t>
                      </a:r>
                    </a:p>
                  </a:txBody>
                  <a:tcPr marL="9525" marR="9525" marT="9525" marB="0" anchor="ctr"/>
                </a:tc>
              </a:tr>
              <a:tr h="79553">
                <a:tc vMerge="1">
                  <a:txBody>
                    <a:bodyPr/>
                    <a:lstStyle/>
                    <a:p>
                      <a:endParaRPr lang="zh-CN" altLang="en-US"/>
                    </a:p>
                  </a:txBody>
                  <a:tcPr/>
                </a:tc>
                <a:tc vMerge="1">
                  <a:txBody>
                    <a:bodyPr/>
                    <a:lstStyle/>
                    <a:p>
                      <a:endParaRPr lang="zh-CN" altLang="en-US"/>
                    </a:p>
                  </a:txBody>
                  <a:tcP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（1）项目公司须按月对各标段进行验工计价并及时支付工程款，工程款支付办法由项目公司制定并报甲方批准；</a:t>
                      </a:r>
                    </a:p>
                  </a:txBody>
                  <a:tcPr marL="9525" marR="9525" marT="9525" marB="0" anchor="ctr"/>
                </a:tc>
              </a:tr>
              <a:tr h="233319">
                <a:tc vMerge="1">
                  <a:txBody>
                    <a:bodyPr/>
                    <a:lstStyle/>
                    <a:p>
                      <a:endParaRPr lang="zh-CN" altLang="en-US"/>
                    </a:p>
                  </a:txBody>
                  <a:tcPr>
                    <a:solidFill>
                      <a:schemeClr val="bg1">
                        <a:lumMod val="50000"/>
                      </a:schemeClr>
                    </a:solidFill>
                  </a:tcPr>
                </a:tc>
                <a:tc vMerge="1">
                  <a:txBody>
                    <a:bodyPr/>
                    <a:lstStyle/>
                    <a:p>
                      <a:endParaRPr lang="zh-CN" altLang="en-US"/>
                    </a:p>
                  </a:txBody>
                  <a:tcP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（2）项目公司对标段项目部的计量支付须经监理工程师审核确认；</a:t>
                      </a:r>
                    </a:p>
                  </a:txBody>
                  <a:tcPr marL="9525" marR="9525" marT="9525" marB="0" anchor="ctr"/>
                </a:tc>
              </a:tr>
              <a:tr h="310202">
                <a:tc vMerge="1">
                  <a:txBody>
                    <a:bodyPr/>
                    <a:lstStyle/>
                    <a:p>
                      <a:endParaRPr lang="zh-CN" altLang="en-US"/>
                    </a:p>
                  </a:txBody>
                  <a:tcPr/>
                </a:tc>
                <a:tc vMerge="1">
                  <a:txBody>
                    <a:bodyPr/>
                    <a:lstStyle/>
                    <a:p>
                      <a:endParaRPr lang="zh-CN" altLang="en-US"/>
                    </a:p>
                  </a:txBody>
                  <a:tcP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（3）如项目公司未按规定及时支付工程款，甲方有权根据监理工程师或标段项目部的申请，从乙方的履约担保中扣出经监理工程师确认乙方应支付的工程款金额，向标段项目部直接支付。</a:t>
                      </a:r>
                    </a:p>
                  </a:txBody>
                  <a:tcPr marL="9525" marR="9525" marT="9525" marB="0" anchor="ctr"/>
                </a:tc>
              </a:tr>
              <a:tr h="387085">
                <a:tc vMerge="1">
                  <a:txBody>
                    <a:bodyPr/>
                    <a:lstStyle/>
                    <a:p>
                      <a:endParaRPr lang="zh-CN" altLang="en-US"/>
                    </a:p>
                  </a:txBody>
                  <a:tcPr/>
                </a:tc>
                <a:tc vMerge="1">
                  <a:txBody>
                    <a:bodyPr/>
                    <a:lstStyle/>
                    <a:p>
                      <a:endParaRPr lang="zh-CN" altLang="en-US"/>
                    </a:p>
                  </a:txBody>
                  <a:tcP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（4）标段项目部进场一个月后，项目公司应按标段合同总价15%向标段项目部支付工程预付款，并报监理工程师和甲方备案。</a:t>
                      </a:r>
                    </a:p>
                  </a:txBody>
                  <a:tcPr marL="9525" marR="9525" marT="9525" marB="0" anchor="ctr"/>
                </a:tc>
              </a:tr>
              <a:tr h="387085">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17</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乙方应遵守“甲方要求”的规定。</a:t>
                      </a:r>
                    </a:p>
                  </a:txBody>
                  <a:tcPr marL="9525" marR="9525" marT="9525" marB="0" anchor="ctr"/>
                </a:tc>
              </a:tr>
              <a:tr h="0">
                <a:tc vMerge="1">
                  <a:txBody>
                    <a:bodyPr/>
                    <a:lstStyle/>
                    <a:p>
                      <a:endParaRPr lang="zh-CN" altLang="en-US"/>
                    </a:p>
                  </a:txBody>
                  <a:tcPr/>
                </a:tc>
                <a:tc>
                  <a:txBody>
                    <a:bodyPr/>
                    <a:lstStyle/>
                    <a:p>
                      <a:pPr algn="ctr" fontAlgn="ctr"/>
                      <a:r>
                        <a:rPr lang="en-US" sz="1200" b="1" i="0" u="none" strike="noStrike" dirty="0">
                          <a:solidFill>
                            <a:schemeClr val="bg1"/>
                          </a:solidFill>
                          <a:effectLst/>
                          <a:latin typeface="微软雅黑" panose="020B0503020204020204" pitchFamily="34" charset="-122"/>
                          <a:ea typeface="微软雅黑" panose="020B0503020204020204" pitchFamily="34" charset="-122"/>
                        </a:rPr>
                        <a:t>18</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50000"/>
                      </a:schemeClr>
                    </a:solidFill>
                  </a:tcPr>
                </a:tc>
                <a:tc>
                  <a:txBody>
                    <a:bodyPr/>
                    <a:lstStyle/>
                    <a:p>
                      <a:pPr indent="457200" algn="l" fontAlgn="ctr"/>
                      <a:r>
                        <a:rPr lang="zh-CN" sz="1200" b="1" i="0" u="none" strike="noStrike" dirty="0">
                          <a:solidFill>
                            <a:srgbClr val="000000"/>
                          </a:solidFill>
                          <a:effectLst/>
                          <a:latin typeface="微软雅黑" panose="020B0503020204020204" pitchFamily="34" charset="-122"/>
                          <a:ea typeface="微软雅黑" panose="020B0503020204020204" pitchFamily="34" charset="-122"/>
                        </a:rPr>
                        <a:t>专用合同条款约定的其他义务。</a:t>
                      </a:r>
                    </a:p>
                  </a:txBody>
                  <a:tcPr marL="9525" marR="9525" marT="9525" marB="0" anchor="ctr"/>
                </a:tc>
              </a:tr>
            </a:tbl>
          </a:graphicData>
        </a:graphic>
      </p:graphicFrame>
      <p:sp>
        <p:nvSpPr>
          <p:cNvPr id="8"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6553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1" name="文本框 147"/>
          <p:cNvSpPr txBox="1"/>
          <p:nvPr/>
        </p:nvSpPr>
        <p:spPr>
          <a:xfrm>
            <a:off x="966920" y="1743199"/>
            <a:ext cx="9937104"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一、现阶段建设法律法规规定效力大于合同约定</a:t>
            </a:r>
            <a:r>
              <a:rPr lang="zh-CN" altLang="en-US" sz="2400" b="1" dirty="0" smtClean="0">
                <a:solidFill>
                  <a:schemeClr val="bg1"/>
                </a:solidFill>
                <a:latin typeface="微软雅黑" pitchFamily="34" charset="-122"/>
                <a:ea typeface="微软雅黑" pitchFamily="34" charset="-122"/>
              </a:rPr>
              <a:t>效力</a:t>
            </a:r>
            <a:endParaRPr lang="zh-CN" altLang="en-US" sz="2400" b="1" dirty="0">
              <a:solidFill>
                <a:schemeClr val="bg1"/>
              </a:solidFill>
              <a:latin typeface="微软雅黑" pitchFamily="34" charset="-122"/>
              <a:ea typeface="微软雅黑" pitchFamily="34" charset="-122"/>
            </a:endParaRPr>
          </a:p>
        </p:txBody>
      </p:sp>
      <p:sp>
        <p:nvSpPr>
          <p:cNvPr id="22" name="矩形 15"/>
          <p:cNvSpPr>
            <a:spLocks noChangeArrowheads="1"/>
          </p:cNvSpPr>
          <p:nvPr/>
        </p:nvSpPr>
        <p:spPr bwMode="auto">
          <a:xfrm>
            <a:off x="1687000" y="2492896"/>
            <a:ext cx="8643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itchFamily="34" charset="-122"/>
                <a:ea typeface="微软雅黑" pitchFamily="34" charset="-122"/>
              </a:rPr>
              <a:t>（一）  “</a:t>
            </a:r>
            <a:r>
              <a:rPr lang="en-US" altLang="zh-CN" b="1" dirty="0" smtClean="0">
                <a:solidFill>
                  <a:schemeClr val="bg1"/>
                </a:solidFill>
                <a:latin typeface="微软雅黑" pitchFamily="34" charset="-122"/>
                <a:ea typeface="微软雅黑" pitchFamily="34" charset="-122"/>
              </a:rPr>
              <a:t>13</a:t>
            </a:r>
            <a:r>
              <a:rPr lang="zh-CN" altLang="en-US" b="1" dirty="0" smtClean="0">
                <a:solidFill>
                  <a:schemeClr val="bg1"/>
                </a:solidFill>
                <a:latin typeface="微软雅黑" pitchFamily="34" charset="-122"/>
                <a:ea typeface="微软雅黑" pitchFamily="34" charset="-122"/>
              </a:rPr>
              <a:t>清单”是</a:t>
            </a:r>
            <a:r>
              <a:rPr lang="zh-CN" altLang="en-US" b="1" dirty="0">
                <a:solidFill>
                  <a:schemeClr val="bg1"/>
                </a:solidFill>
                <a:latin typeface="微软雅黑" pitchFamily="34" charset="-122"/>
                <a:ea typeface="微软雅黑" pitchFamily="34" charset="-122"/>
              </a:rPr>
              <a:t>国家强制性标准</a:t>
            </a:r>
            <a:r>
              <a:rPr lang="zh-CN" altLang="en-US" b="1" dirty="0" smtClean="0">
                <a:solidFill>
                  <a:schemeClr val="bg1"/>
                </a:solidFill>
                <a:latin typeface="微软雅黑" pitchFamily="34" charset="-122"/>
                <a:ea typeface="微软雅黑" pitchFamily="34" charset="-122"/>
              </a:rPr>
              <a:t>，其强制性条文必须</a:t>
            </a:r>
            <a:r>
              <a:rPr lang="zh-CN" altLang="en-US" b="1" dirty="0">
                <a:solidFill>
                  <a:schemeClr val="bg1"/>
                </a:solidFill>
                <a:latin typeface="微软雅黑" pitchFamily="34" charset="-122"/>
                <a:ea typeface="微软雅黑" pitchFamily="34" charset="-122"/>
              </a:rPr>
              <a:t>执行</a:t>
            </a:r>
          </a:p>
        </p:txBody>
      </p:sp>
      <p:sp>
        <p:nvSpPr>
          <p:cNvPr id="23" name="矩形 16"/>
          <p:cNvSpPr>
            <a:spLocks noChangeArrowheads="1"/>
          </p:cNvSpPr>
          <p:nvPr/>
        </p:nvSpPr>
        <p:spPr bwMode="auto">
          <a:xfrm>
            <a:off x="1687001" y="3059668"/>
            <a:ext cx="864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itchFamily="34" charset="-122"/>
                <a:ea typeface="微软雅黑" pitchFamily="34" charset="-122"/>
              </a:rPr>
              <a:t>（二）</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建筑法</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对“</a:t>
            </a:r>
            <a:r>
              <a:rPr lang="en-US" altLang="zh-CN" b="1" dirty="0" smtClean="0">
                <a:solidFill>
                  <a:schemeClr val="bg1"/>
                </a:solidFill>
                <a:latin typeface="微软雅黑" pitchFamily="34" charset="-122"/>
                <a:ea typeface="微软雅黑" pitchFamily="34" charset="-122"/>
              </a:rPr>
              <a:t>13</a:t>
            </a:r>
            <a:r>
              <a:rPr lang="zh-CN" altLang="en-US" b="1" dirty="0" smtClean="0">
                <a:solidFill>
                  <a:schemeClr val="bg1"/>
                </a:solidFill>
                <a:latin typeface="微软雅黑" pitchFamily="34" charset="-122"/>
                <a:ea typeface="微软雅黑" pitchFamily="34" charset="-122"/>
              </a:rPr>
              <a:t>清单”中</a:t>
            </a:r>
            <a:r>
              <a:rPr lang="zh-CN" altLang="en-US" b="1" dirty="0">
                <a:solidFill>
                  <a:schemeClr val="bg1"/>
                </a:solidFill>
                <a:latin typeface="微软雅黑" pitchFamily="34" charset="-122"/>
                <a:ea typeface="微软雅黑" pitchFamily="34" charset="-122"/>
              </a:rPr>
              <a:t>强制性条文的法律</a:t>
            </a:r>
            <a:r>
              <a:rPr lang="zh-CN" altLang="en-US" b="1" dirty="0" smtClean="0">
                <a:solidFill>
                  <a:schemeClr val="bg1"/>
                </a:solidFill>
                <a:latin typeface="微软雅黑" pitchFamily="34" charset="-122"/>
                <a:ea typeface="微软雅黑" pitchFamily="34" charset="-122"/>
              </a:rPr>
              <a:t>效力予以肯定</a:t>
            </a:r>
            <a:endParaRPr lang="zh-CN" altLang="en-US" b="1" dirty="0">
              <a:solidFill>
                <a:schemeClr val="bg1"/>
              </a:solidFill>
              <a:latin typeface="微软雅黑" pitchFamily="34" charset="-122"/>
              <a:ea typeface="微软雅黑" pitchFamily="34" charset="-122"/>
            </a:endParaRPr>
          </a:p>
        </p:txBody>
      </p:sp>
      <p:sp>
        <p:nvSpPr>
          <p:cNvPr id="24" name="矩形 17"/>
          <p:cNvSpPr>
            <a:spLocks noChangeArrowheads="1"/>
          </p:cNvSpPr>
          <p:nvPr/>
        </p:nvSpPr>
        <p:spPr bwMode="auto">
          <a:xfrm>
            <a:off x="1699701" y="3638351"/>
            <a:ext cx="899779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itchFamily="34" charset="-122"/>
                <a:ea typeface="微软雅黑" pitchFamily="34" charset="-122"/>
              </a:rPr>
              <a:t>（三）</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合同法</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关于格式条款的规定削弱了合同中不合理约定的效力</a:t>
            </a:r>
          </a:p>
        </p:txBody>
      </p:sp>
      <p:sp>
        <p:nvSpPr>
          <p:cNvPr id="25" name="矩形 20"/>
          <p:cNvSpPr>
            <a:spLocks noChangeArrowheads="1"/>
          </p:cNvSpPr>
          <p:nvPr/>
        </p:nvSpPr>
        <p:spPr bwMode="auto">
          <a:xfrm>
            <a:off x="1687001" y="4211796"/>
            <a:ext cx="9520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itchFamily="34" charset="-122"/>
                <a:ea typeface="微软雅黑" pitchFamily="34" charset="-122"/>
              </a:rPr>
              <a:t>（四）</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建筑工程施工发包与承包计价管理办法</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（住建部</a:t>
            </a:r>
            <a:r>
              <a:rPr lang="en-US" altLang="zh-CN" b="1" dirty="0">
                <a:solidFill>
                  <a:schemeClr val="bg1"/>
                </a:solidFill>
                <a:latin typeface="微软雅黑" pitchFamily="34" charset="-122"/>
                <a:ea typeface="微软雅黑" pitchFamily="34" charset="-122"/>
              </a:rPr>
              <a:t>16</a:t>
            </a:r>
            <a:r>
              <a:rPr lang="zh-CN" altLang="en-US" b="1" dirty="0">
                <a:solidFill>
                  <a:schemeClr val="bg1"/>
                </a:solidFill>
                <a:latin typeface="微软雅黑" pitchFamily="34" charset="-122"/>
                <a:ea typeface="微软雅黑" pitchFamily="34" charset="-122"/>
              </a:rPr>
              <a:t>号令</a:t>
            </a:r>
            <a:r>
              <a:rPr lang="zh-CN" altLang="en-US" b="1" dirty="0" smtClean="0">
                <a:solidFill>
                  <a:schemeClr val="bg1"/>
                </a:solidFill>
                <a:latin typeface="微软雅黑" pitchFamily="34" charset="-122"/>
                <a:ea typeface="微软雅黑" pitchFamily="34" charset="-122"/>
              </a:rPr>
              <a:t>）强化</a:t>
            </a:r>
            <a:r>
              <a:rPr lang="zh-CN" altLang="en-US" b="1" dirty="0">
                <a:solidFill>
                  <a:schemeClr val="bg1"/>
                </a:solidFill>
                <a:latin typeface="微软雅黑" pitchFamily="34" charset="-122"/>
                <a:ea typeface="微软雅黑" pitchFamily="34" charset="-122"/>
              </a:rPr>
              <a:t>了清单规范的效力</a:t>
            </a:r>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680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5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50"/>
                                        <p:tgtEl>
                                          <p:spTgt spid="24"/>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54646" y="1254126"/>
            <a:ext cx="8211598" cy="352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defRPr/>
            </a:pPr>
            <a:r>
              <a:rPr kumimoji="0" lang="zh-CN" altLang="en-US" sz="2000" b="1" smtClean="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（三）工作程序一览表保证实体公平</a:t>
            </a:r>
          </a:p>
        </p:txBody>
      </p:sp>
      <p:sp>
        <p:nvSpPr>
          <p:cNvPr id="79876" name="矩形 1"/>
          <p:cNvSpPr>
            <a:spLocks noChangeArrowheads="1"/>
          </p:cNvSpPr>
          <p:nvPr/>
        </p:nvSpPr>
        <p:spPr bwMode="auto">
          <a:xfrm>
            <a:off x="1471502" y="2132856"/>
            <a:ext cx="94482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ts val="3200"/>
              </a:lnSpc>
            </a:pPr>
            <a:r>
              <a:rPr lang="en-US" altLang="zh-CN" dirty="0" smtClean="0">
                <a:solidFill>
                  <a:srgbClr val="000000"/>
                </a:solidFill>
                <a:latin typeface="微软雅黑" panose="020B0503020204020204" pitchFamily="34" charset="-122"/>
                <a:ea typeface="微软雅黑" panose="020B0503020204020204" pitchFamily="34" charset="-122"/>
                <a:cs typeface="Times New Roman" pitchFamily="18" charset="0"/>
              </a:rPr>
              <a:t>XX</a:t>
            </a:r>
            <a:r>
              <a:rPr lang="zh-CN" altLang="en-US" dirty="0" smtClean="0">
                <a:solidFill>
                  <a:srgbClr val="000000"/>
                </a:solidFill>
                <a:latin typeface="微软雅黑" panose="020B0503020204020204" pitchFamily="34" charset="-122"/>
                <a:ea typeface="微软雅黑" panose="020B0503020204020204" pitchFamily="34" charset="-122"/>
                <a:cs typeface="Times New Roman" pitchFamily="18" charset="0"/>
              </a:rPr>
              <a:t>地铁项目的</a:t>
            </a:r>
            <a:r>
              <a:rPr lang="en-US" altLang="zh-CN" dirty="0" smtClean="0">
                <a:solidFill>
                  <a:srgbClr val="000000"/>
                </a:solidFill>
                <a:latin typeface="微软雅黑" panose="020B0503020204020204" pitchFamily="34" charset="-122"/>
                <a:ea typeface="微软雅黑" panose="020B0503020204020204" pitchFamily="34" charset="-122"/>
                <a:cs typeface="Times New Roman" pitchFamily="18" charset="0"/>
              </a:rPr>
              <a:t>BT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工程实施过程中，发包人对于工程变更进行了统一管理，旨在充分保障项目运营功能的良好实现，对于各类变更（包括</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BT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公司管理权限范围内的</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B</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类工程变更）都保持较强的决策权，以具体的工程变更审批程序及变更处理流程详见表。</a:t>
            </a:r>
          </a:p>
        </p:txBody>
      </p:sp>
      <p:sp>
        <p:nvSpPr>
          <p:cNvPr id="79877" name="矩形 3"/>
          <p:cNvSpPr>
            <a:spLocks noChangeArrowheads="1"/>
          </p:cNvSpPr>
          <p:nvPr/>
        </p:nvSpPr>
        <p:spPr bwMode="auto">
          <a:xfrm>
            <a:off x="1471500" y="3956090"/>
            <a:ext cx="9333284"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nSpc>
                <a:spcPts val="3200"/>
              </a:lnSpc>
            </a:pPr>
            <a:r>
              <a:rPr lang="zh-CN" altLang="en-US" dirty="0" smtClean="0">
                <a:solidFill>
                  <a:srgbClr val="000000"/>
                </a:solidFill>
                <a:latin typeface="微软雅黑" panose="020B0503020204020204" pitchFamily="34" charset="-122"/>
                <a:ea typeface="微软雅黑" panose="020B0503020204020204" pitchFamily="34" charset="-122"/>
                <a:cs typeface="Times New Roman" pitchFamily="18" charset="0"/>
              </a:rPr>
              <a:t>通过</a:t>
            </a:r>
            <a:r>
              <a:rPr lang="en-US" altLang="zh-CN" dirty="0" smtClean="0">
                <a:solidFill>
                  <a:srgbClr val="000000"/>
                </a:solidFill>
                <a:latin typeface="微软雅黑" panose="020B0503020204020204" pitchFamily="34" charset="-122"/>
                <a:ea typeface="微软雅黑" panose="020B0503020204020204" pitchFamily="34" charset="-122"/>
                <a:cs typeface="Times New Roman" pitchFamily="18" charset="0"/>
              </a:rPr>
              <a:t>XX</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地铁</a:t>
            </a:r>
            <a:r>
              <a:rPr lang="zh-CN" altLang="en-US" dirty="0" smtClean="0">
                <a:solidFill>
                  <a:srgbClr val="000000"/>
                </a:solidFill>
                <a:latin typeface="微软雅黑" panose="020B0503020204020204" pitchFamily="34" charset="-122"/>
                <a:ea typeface="微软雅黑" panose="020B0503020204020204" pitchFamily="34" charset="-122"/>
                <a:cs typeface="Times New Roman" pitchFamily="18" charset="0"/>
              </a:rPr>
              <a:t>项目的变更</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工作程序一览表看出变更程序的标准化，体现工程程序的公平，是保证了实体公平的重要措施。</a:t>
            </a:r>
          </a:p>
        </p:txBody>
      </p:sp>
      <p:sp>
        <p:nvSpPr>
          <p:cNvPr id="7"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0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矩形 3"/>
          <p:cNvSpPr>
            <a:spLocks noChangeArrowheads="1"/>
          </p:cNvSpPr>
          <p:nvPr/>
        </p:nvSpPr>
        <p:spPr bwMode="auto">
          <a:xfrm>
            <a:off x="4222998" y="1043444"/>
            <a:ext cx="3714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0000"/>
                </a:solidFill>
                <a:latin typeface="微软雅黑" pitchFamily="34" charset="-122"/>
                <a:ea typeface="微软雅黑" pitchFamily="34" charset="-122"/>
              </a:rPr>
              <a:t>XX</a:t>
            </a:r>
            <a:r>
              <a:rPr lang="zh-CN" altLang="en-US" dirty="0" smtClean="0">
                <a:solidFill>
                  <a:srgbClr val="000000"/>
                </a:solidFill>
                <a:latin typeface="微软雅黑" pitchFamily="34" charset="-122"/>
                <a:ea typeface="微软雅黑" pitchFamily="34" charset="-122"/>
              </a:rPr>
              <a:t>地铁项目</a:t>
            </a:r>
            <a:r>
              <a:rPr lang="zh-CN" altLang="en-US" b="1" dirty="0">
                <a:solidFill>
                  <a:schemeClr val="accent6">
                    <a:lumMod val="75000"/>
                  </a:schemeClr>
                </a:solidFill>
                <a:latin typeface="微软雅黑" pitchFamily="34" charset="-122"/>
                <a:ea typeface="微软雅黑" pitchFamily="34" charset="-122"/>
              </a:rPr>
              <a:t>工程变更的审批一览表</a:t>
            </a:r>
          </a:p>
        </p:txBody>
      </p:sp>
      <p:graphicFrame>
        <p:nvGraphicFramePr>
          <p:cNvPr id="2" name="表格 1"/>
          <p:cNvGraphicFramePr>
            <a:graphicFrameLocks noGrp="1"/>
          </p:cNvGraphicFramePr>
          <p:nvPr>
            <p:extLst>
              <p:ext uri="{D42A27DB-BD31-4B8C-83A1-F6EECF244321}">
                <p14:modId xmlns:p14="http://schemas.microsoft.com/office/powerpoint/2010/main" val="1913956352"/>
              </p:ext>
            </p:extLst>
          </p:nvPr>
        </p:nvGraphicFramePr>
        <p:xfrm>
          <a:off x="118542" y="1485566"/>
          <a:ext cx="11953328" cy="4967770"/>
        </p:xfrm>
        <a:graphic>
          <a:graphicData uri="http://schemas.openxmlformats.org/drawingml/2006/table">
            <a:tbl>
              <a:tblPr>
                <a:tableStyleId>{5C22544A-7EE6-4342-B048-85BDC9FD1C3A}</a:tableStyleId>
              </a:tblPr>
              <a:tblGrid>
                <a:gridCol w="749834"/>
                <a:gridCol w="974784"/>
                <a:gridCol w="3315942"/>
                <a:gridCol w="3168352"/>
                <a:gridCol w="3744416"/>
              </a:tblGrid>
              <a:tr h="89982">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分类</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accent5">
                        <a:lumMod val="50000"/>
                      </a:schemeClr>
                    </a:solidFill>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细化类别</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accent5">
                        <a:lumMod val="50000"/>
                      </a:schemeClr>
                    </a:solidFill>
                  </a:tcPr>
                </a:tc>
                <a:tc>
                  <a:txBody>
                    <a:bodyPr/>
                    <a:lstStyle/>
                    <a:p>
                      <a:pPr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内容</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accent5">
                        <a:lumMod val="50000"/>
                      </a:schemeClr>
                    </a:solidFill>
                  </a:tcPr>
                </a:tc>
                <a:tc>
                  <a:txBody>
                    <a:bodyPr/>
                    <a:lstStyle/>
                    <a:p>
                      <a:pPr indent="457200"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工程变更责任部门</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accent5">
                        <a:lumMod val="50000"/>
                      </a:schemeClr>
                    </a:solidFill>
                  </a:tcPr>
                </a:tc>
                <a:tc>
                  <a:txBody>
                    <a:bodyPr/>
                    <a:lstStyle/>
                    <a:p>
                      <a:pPr indent="457200" algn="ctr" fontAlgn="ctr"/>
                      <a:r>
                        <a:rPr lang="zh-CN" sz="1200" b="1" u="none" strike="noStrike" dirty="0">
                          <a:solidFill>
                            <a:schemeClr val="bg1"/>
                          </a:solidFill>
                          <a:effectLst/>
                          <a:latin typeface="微软雅黑" panose="020B0503020204020204" pitchFamily="34" charset="-122"/>
                          <a:ea typeface="微软雅黑" panose="020B0503020204020204" pitchFamily="34" charset="-122"/>
                        </a:rPr>
                        <a:t>工程变更审批程序</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accent5">
                        <a:lumMod val="50000"/>
                      </a:schemeClr>
                    </a:solidFill>
                  </a:tcPr>
                </a:tc>
              </a:tr>
              <a:tr h="89982">
                <a:tc rowSpan="6">
                  <a:txBody>
                    <a:bodyPr/>
                    <a:lstStyle/>
                    <a:p>
                      <a:pPr algn="ctr" fontAlgn="ctr"/>
                      <a:r>
                        <a:rPr lang="en-US" sz="1200" b="1" u="none" strike="noStrike" dirty="0" err="1">
                          <a:solidFill>
                            <a:schemeClr val="bg1"/>
                          </a:solidFill>
                          <a:effectLst/>
                          <a:latin typeface="微软雅黑" panose="020B0503020204020204" pitchFamily="34" charset="-122"/>
                          <a:ea typeface="微软雅黑" panose="020B0503020204020204" pitchFamily="34" charset="-122"/>
                        </a:rPr>
                        <a:t>A类变更</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bg1">
                        <a:lumMod val="50000"/>
                      </a:schemeClr>
                    </a:solidFill>
                  </a:tcPr>
                </a:tc>
                <a:tc rowSpan="3">
                  <a:txBody>
                    <a:bodyPr/>
                    <a:lstStyle/>
                    <a:p>
                      <a:pPr algn="ctr" fontAlgn="ctr"/>
                      <a:r>
                        <a:rPr lang="en-US" sz="1200" b="1" u="none" strike="noStrike" dirty="0" err="1">
                          <a:effectLst/>
                          <a:latin typeface="微软雅黑" panose="020B0503020204020204" pitchFamily="34" charset="-122"/>
                          <a:ea typeface="微软雅黑" panose="020B0503020204020204" pitchFamily="34" charset="-122"/>
                        </a:rPr>
                        <a:t>AⅠ类变更</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en-US" sz="1200" b="1" u="none" strike="noStrike" dirty="0">
                          <a:effectLst/>
                          <a:latin typeface="微软雅黑" panose="020B0503020204020204" pitchFamily="34" charset="-122"/>
                          <a:ea typeface="微软雅黑" panose="020B0503020204020204" pitchFamily="34" charset="-122"/>
                        </a:rPr>
                        <a:t>1. </a:t>
                      </a:r>
                      <a:r>
                        <a:rPr lang="en-US" sz="1200" b="1" u="none" strike="noStrike" dirty="0" err="1">
                          <a:effectLst/>
                          <a:latin typeface="微软雅黑" panose="020B0503020204020204" pitchFamily="34" charset="-122"/>
                          <a:ea typeface="微软雅黑" panose="020B0503020204020204" pitchFamily="34" charset="-122"/>
                        </a:rPr>
                        <a:t>重大技术标准、建设规模和工程范围变化的变更</a:t>
                      </a:r>
                      <a:r>
                        <a:rPr lang="en-US" sz="1200" b="1" u="none" strike="noStrike" dirty="0">
                          <a:effectLst/>
                          <a:latin typeface="微软雅黑" panose="020B0503020204020204" pitchFamily="34" charset="-122"/>
                          <a:ea typeface="微软雅黑" panose="020B0503020204020204" pitchFamily="34" charset="-122"/>
                        </a:rPr>
                        <a:t>；</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rowSpan="3">
                  <a:txBody>
                    <a:bodyPr/>
                    <a:lstStyle/>
                    <a:p>
                      <a:pPr indent="457200" algn="just" fontAlgn="ctr"/>
                      <a:r>
                        <a:rPr lang="zh-CN" sz="1200" b="1" u="none" strike="noStrike" dirty="0">
                          <a:effectLst/>
                          <a:latin typeface="微软雅黑" panose="020B0503020204020204" pitchFamily="34" charset="-122"/>
                          <a:ea typeface="微软雅黑" panose="020B0503020204020204" pitchFamily="34" charset="-122"/>
                        </a:rPr>
                        <a:t>由地铁公司审查同意后报5号办组织政府相关部门进行审查，涉及规划、建设、消防、人防等重大修改的，规划、建设、消防、人防等政府专业部门参与；涉及概算调整的，发改、审计等政府专业部门参与。审查后提出审查意见，报市轨道交通建设指挥部或其办公室批准后实施。</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rowSpan="3">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BT项目承办人→五号线建设分公司（组织规划总体部、合约部、设计单位、监理单位、总工办等部门审查）→地铁公司分管领导→技术委员会办公室→地铁公司经营班子会→地铁公司总经理签署意见→5号办组织审查批准后实施。</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355179">
                <a:tc vMerge="1">
                  <a:txBody>
                    <a:bodyPr/>
                    <a:lstStyle/>
                    <a:p>
                      <a:endParaRPr lang="zh-CN" altLang="en-US"/>
                    </a:p>
                  </a:txBody>
                  <a:tcPr/>
                </a:tc>
                <a:tc vMerge="1">
                  <a:txBody>
                    <a:bodyPr/>
                    <a:lstStyle/>
                    <a:p>
                      <a:endParaRPr lang="zh-CN" altLang="en-US"/>
                    </a:p>
                  </a:txBody>
                  <a:tcPr/>
                </a:tc>
                <a:tc>
                  <a:txBody>
                    <a:bodyPr/>
                    <a:lstStyle/>
                    <a:p>
                      <a:pPr algn="just" fontAlgn="ctr"/>
                      <a:r>
                        <a:rPr lang="en-US" sz="1200" b="1" u="none" strike="noStrike">
                          <a:effectLst/>
                          <a:latin typeface="微软雅黑" panose="020B0503020204020204" pitchFamily="34" charset="-122"/>
                          <a:ea typeface="微软雅黑" panose="020B0503020204020204" pitchFamily="34" charset="-122"/>
                        </a:rPr>
                        <a:t>2.单项变更费用增减超过人民币1000万元以上的变更；（注：单项变更指单个车站、区间、车辆段、停车场工程中单独一次变更，或由同一原因引起的全线同一工程项目的重复性变更。）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vMerge="1">
                  <a:txBody>
                    <a:bodyPr/>
                    <a:lstStyle/>
                    <a:p>
                      <a:endParaRPr lang="zh-CN" altLang="en-US"/>
                    </a:p>
                  </a:txBody>
                  <a:tcPr/>
                </a:tc>
                <a:tc vMerge="1">
                  <a:txBody>
                    <a:bodyPr/>
                    <a:lstStyle/>
                    <a:p>
                      <a:endParaRPr lang="zh-CN" altLang="en-US"/>
                    </a:p>
                  </a:txBody>
                  <a:tcPr/>
                </a:tc>
              </a:tr>
              <a:tr h="89982">
                <a:tc vMerge="1">
                  <a:txBody>
                    <a:bodyPr/>
                    <a:lstStyle/>
                    <a:p>
                      <a:endParaRPr lang="zh-CN" altLang="en-US"/>
                    </a:p>
                  </a:txBody>
                  <a:tcPr/>
                </a:tc>
                <a:tc vMerge="1">
                  <a:txBody>
                    <a:bodyPr/>
                    <a:lstStyle/>
                    <a:p>
                      <a:endParaRPr lang="zh-CN" altLang="en-US"/>
                    </a:p>
                  </a:txBody>
                  <a:tcPr/>
                </a:tc>
                <a:tc>
                  <a:txBody>
                    <a:bodyPr/>
                    <a:lstStyle/>
                    <a:p>
                      <a:pPr algn="just" fontAlgn="ctr"/>
                      <a:r>
                        <a:rPr lang="en-US" sz="1200" b="1" u="none" strike="noStrike">
                          <a:effectLst/>
                          <a:latin typeface="微软雅黑" panose="020B0503020204020204" pitchFamily="34" charset="-122"/>
                          <a:ea typeface="微软雅黑" panose="020B0503020204020204" pitchFamily="34" charset="-122"/>
                        </a:rPr>
                        <a:t>3.涉及工程概算调整的变更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vMerge="1">
                  <a:txBody>
                    <a:bodyPr/>
                    <a:lstStyle/>
                    <a:p>
                      <a:endParaRPr lang="zh-CN" altLang="en-US"/>
                    </a:p>
                  </a:txBody>
                  <a:tcPr/>
                </a:tc>
                <a:tc vMerge="1">
                  <a:txBody>
                    <a:bodyPr/>
                    <a:lstStyle/>
                    <a:p>
                      <a:endParaRPr lang="zh-CN" altLang="en-US"/>
                    </a:p>
                  </a:txBody>
                  <a:tcPr/>
                </a:tc>
              </a:tr>
              <a:tr h="355179">
                <a:tc vMerge="1">
                  <a:txBody>
                    <a:bodyPr/>
                    <a:lstStyle/>
                    <a:p>
                      <a:endParaRPr lang="zh-CN" altLang="en-US"/>
                    </a:p>
                  </a:txBody>
                  <a:tcPr/>
                </a:tc>
                <a:tc>
                  <a:txBody>
                    <a:bodyPr/>
                    <a:lstStyle/>
                    <a:p>
                      <a:pPr algn="ctr" fontAlgn="ctr"/>
                      <a:r>
                        <a:rPr lang="en-US" sz="1200" b="1" u="none" strike="noStrike">
                          <a:effectLst/>
                          <a:latin typeface="微软雅黑" panose="020B0503020204020204" pitchFamily="34" charset="-122"/>
                          <a:ea typeface="微软雅黑" panose="020B0503020204020204" pitchFamily="34" charset="-122"/>
                        </a:rPr>
                        <a:t>AⅡ类变更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zh-CN" sz="1200" b="1" u="none" strike="noStrike">
                          <a:effectLst/>
                          <a:latin typeface="微软雅黑" panose="020B0503020204020204" pitchFamily="34" charset="-122"/>
                          <a:ea typeface="微软雅黑" panose="020B0503020204020204" pitchFamily="34" charset="-122"/>
                        </a:rPr>
                        <a:t>变更金额在200万（含200万）～1000万的变更；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zh-CN" sz="1200" b="1" u="none" strike="noStrike">
                          <a:effectLst/>
                          <a:latin typeface="微软雅黑" panose="020B0503020204020204" pitchFamily="34" charset="-122"/>
                          <a:ea typeface="微软雅黑" panose="020B0503020204020204" pitchFamily="34" charset="-122"/>
                        </a:rPr>
                        <a:t>由地铁公司总经理批准后组织实施；AⅢ类变更由地铁公司分管领导批准后组织实施；AⅣ类由五号线建设分公司正职批准后实施。重要变更事项报5号办备案。</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dirty="0" err="1">
                          <a:effectLst/>
                          <a:latin typeface="微软雅黑" panose="020B0503020204020204" pitchFamily="34" charset="-122"/>
                          <a:ea typeface="微软雅黑" panose="020B0503020204020204" pitchFamily="34" charset="-122"/>
                        </a:rPr>
                        <a:t>BT项目承办人→五号线建设分公司（组织规划总体部、合约部、设计单位、监理单位、总工办等部门审查</a:t>
                      </a:r>
                      <a:r>
                        <a:rPr lang="en-US" sz="1200" b="1" u="none" strike="noStrike" dirty="0">
                          <a:effectLst/>
                          <a:latin typeface="微软雅黑" panose="020B0503020204020204" pitchFamily="34" charset="-122"/>
                          <a:ea typeface="微软雅黑" panose="020B0503020204020204" pitchFamily="34" charset="-122"/>
                        </a:rPr>
                        <a:t>）→</a:t>
                      </a:r>
                      <a:r>
                        <a:rPr lang="en-US" sz="1200" b="1" u="none" strike="noStrike" dirty="0" err="1">
                          <a:effectLst/>
                          <a:latin typeface="微软雅黑" panose="020B0503020204020204" pitchFamily="34" charset="-122"/>
                          <a:ea typeface="微软雅黑" panose="020B0503020204020204" pitchFamily="34" charset="-122"/>
                        </a:rPr>
                        <a:t>地铁公司分管领导→技术委员会办公室→地铁公司经营班子会→地铁公司总经理签署批准后实施</a:t>
                      </a:r>
                      <a:r>
                        <a:rPr lang="en-US" sz="1200" b="1" u="none" strike="noStrike" dirty="0">
                          <a:effectLst/>
                          <a:latin typeface="微软雅黑" panose="020B0503020204020204" pitchFamily="34" charset="-122"/>
                          <a:ea typeface="微软雅黑" panose="020B0503020204020204" pitchFamily="34" charset="-122"/>
                        </a:rPr>
                        <a:t>。</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178381">
                <a:tc vMerge="1">
                  <a:txBody>
                    <a:bodyPr/>
                    <a:lstStyle/>
                    <a:p>
                      <a:endParaRPr lang="zh-CN" altLang="en-US"/>
                    </a:p>
                  </a:txBody>
                  <a:tcPr/>
                </a:tc>
                <a:tc>
                  <a:txBody>
                    <a:bodyPr/>
                    <a:lstStyle/>
                    <a:p>
                      <a:pPr algn="ctr" fontAlgn="ctr"/>
                      <a:r>
                        <a:rPr lang="en-US" sz="1200" b="1" u="none" strike="noStrike">
                          <a:effectLst/>
                          <a:latin typeface="微软雅黑" panose="020B0503020204020204" pitchFamily="34" charset="-122"/>
                          <a:ea typeface="微软雅黑" panose="020B0503020204020204" pitchFamily="34" charset="-122"/>
                        </a:rPr>
                        <a:t>AⅢ类变更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zh-CN" sz="1200" b="1" u="none" strike="noStrike">
                          <a:effectLst/>
                          <a:latin typeface="微软雅黑" panose="020B0503020204020204" pitchFamily="34" charset="-122"/>
                          <a:ea typeface="微软雅黑" panose="020B0503020204020204" pitchFamily="34" charset="-122"/>
                        </a:rPr>
                        <a:t>变更金额在30万（含30万）～200万的变更；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A类变更金额在100万元（含）以上的，均需地铁公司财务总监签署意见。</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BT项目承办人→五号线建设分公司（组织合约部、设计单位、监理单位等部门审查）→地铁公司分管领导批准后实施。</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178381">
                <a:tc vMerge="1">
                  <a:txBody>
                    <a:bodyPr/>
                    <a:lstStyle/>
                    <a:p>
                      <a:endParaRPr lang="zh-CN" altLang="en-US"/>
                    </a:p>
                  </a:txBody>
                  <a:tcPr/>
                </a:tc>
                <a:tc>
                  <a:txBody>
                    <a:bodyPr/>
                    <a:lstStyle/>
                    <a:p>
                      <a:pPr algn="ctr" fontAlgn="ctr"/>
                      <a:r>
                        <a:rPr lang="en-US" sz="1200" b="1" u="none" strike="noStrike">
                          <a:effectLst/>
                          <a:latin typeface="微软雅黑" panose="020B0503020204020204" pitchFamily="34" charset="-122"/>
                          <a:ea typeface="微软雅黑" panose="020B0503020204020204" pitchFamily="34" charset="-122"/>
                        </a:rPr>
                        <a:t>AⅣ类变更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zh-CN" sz="1200" b="1" u="none" strike="noStrike">
                          <a:effectLst/>
                          <a:latin typeface="微软雅黑" panose="020B0503020204020204" pitchFamily="34" charset="-122"/>
                          <a:ea typeface="微软雅黑" panose="020B0503020204020204" pitchFamily="34" charset="-122"/>
                        </a:rPr>
                        <a:t>变更金额在30万以下的工程变更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　</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BT项目承办人→五号线建设分公司（组织设计单位、监理单位等部门洽商）→五号线建设分公司正职批准后实施。</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178381">
                <a:tc rowSpan="3">
                  <a:txBody>
                    <a:bodyPr/>
                    <a:lstStyle/>
                    <a:p>
                      <a:pPr algn="ctr" fontAlgn="ctr"/>
                      <a:r>
                        <a:rPr lang="en-US" sz="1200" b="1" u="none" strike="noStrike" dirty="0" err="1">
                          <a:solidFill>
                            <a:schemeClr val="bg1"/>
                          </a:solidFill>
                          <a:effectLst/>
                          <a:latin typeface="微软雅黑" panose="020B0503020204020204" pitchFamily="34" charset="-122"/>
                          <a:ea typeface="微软雅黑" panose="020B0503020204020204" pitchFamily="34" charset="-122"/>
                        </a:rPr>
                        <a:t>B类变更</a:t>
                      </a:r>
                      <a:endParaRPr 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001" marR="3001" marT="3001" marB="0" anchor="ctr">
                    <a:solidFill>
                      <a:schemeClr val="bg1">
                        <a:lumMod val="50000"/>
                      </a:schemeClr>
                    </a:solidFill>
                  </a:tcPr>
                </a:tc>
                <a:tc rowSpan="2">
                  <a:txBody>
                    <a:bodyPr/>
                    <a:lstStyle/>
                    <a:p>
                      <a:pPr algn="ctr" fontAlgn="ctr"/>
                      <a:r>
                        <a:rPr lang="en-US" sz="1200" b="1" u="none" strike="noStrike">
                          <a:effectLst/>
                          <a:latin typeface="微软雅黑" panose="020B0503020204020204" pitchFamily="34" charset="-122"/>
                          <a:ea typeface="微软雅黑" panose="020B0503020204020204" pitchFamily="34" charset="-122"/>
                        </a:rPr>
                        <a:t>BⅠ类变更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en-US" sz="1200" b="1" u="none" strike="noStrike">
                          <a:effectLst/>
                          <a:latin typeface="微软雅黑" panose="020B0503020204020204" pitchFamily="34" charset="-122"/>
                          <a:ea typeface="微软雅黑" panose="020B0503020204020204" pitchFamily="34" charset="-122"/>
                        </a:rPr>
                        <a:t>1.对技术标准、建设规模和工程范围、主要工法等的变更；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rowSpan="2">
                  <a:txBody>
                    <a:bodyPr/>
                    <a:lstStyle/>
                    <a:p>
                      <a:pPr indent="457200" algn="just" fontAlgn="ctr"/>
                      <a:r>
                        <a:rPr lang="zh-CN" sz="1200" b="1" u="none" strike="noStrike">
                          <a:effectLst/>
                          <a:latin typeface="微软雅黑" panose="020B0503020204020204" pitchFamily="34" charset="-122"/>
                          <a:ea typeface="微软雅黑" panose="020B0503020204020204" pitchFamily="34" charset="-122"/>
                        </a:rPr>
                        <a:t>经地铁公司组织技术审查以后由BT项目承办人批准实施，报5号办备案。</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rowSpan="2">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BT项目承办人→五号线建设分公司（组织设计单位、监理单位、总工办等部门洽商）→地铁公司分管领导审查同意（涉及到技术标准、建设规模、安全与质量等方面的还需技术委员会办公室组织审查论证）→BT项目承办人批准后实施。</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176798">
                <a:tc vMerge="1">
                  <a:txBody>
                    <a:bodyPr/>
                    <a:lstStyle/>
                    <a:p>
                      <a:endParaRPr lang="zh-CN" altLang="en-US"/>
                    </a:p>
                  </a:txBody>
                  <a:tcPr/>
                </a:tc>
                <a:tc vMerge="1">
                  <a:txBody>
                    <a:bodyPr/>
                    <a:lstStyle/>
                    <a:p>
                      <a:endParaRPr lang="zh-CN" altLang="en-US"/>
                    </a:p>
                  </a:txBody>
                  <a:tcPr/>
                </a:tc>
                <a:tc>
                  <a:txBody>
                    <a:bodyPr/>
                    <a:lstStyle/>
                    <a:p>
                      <a:pPr algn="just" fontAlgn="ctr"/>
                      <a:r>
                        <a:rPr lang="en-US" sz="1200" b="1" u="none" strike="noStrike">
                          <a:effectLst/>
                          <a:latin typeface="微软雅黑" panose="020B0503020204020204" pitchFamily="34" charset="-122"/>
                          <a:ea typeface="微软雅黑" panose="020B0503020204020204" pitchFamily="34" charset="-122"/>
                        </a:rPr>
                        <a:t>2.涉及非BT项目工程造价、工期、质量改变的变更。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vMerge="1">
                  <a:txBody>
                    <a:bodyPr/>
                    <a:lstStyle/>
                    <a:p>
                      <a:endParaRPr lang="zh-CN" altLang="en-US"/>
                    </a:p>
                  </a:txBody>
                  <a:tcPr/>
                </a:tc>
                <a:tc vMerge="1">
                  <a:txBody>
                    <a:bodyPr/>
                    <a:lstStyle/>
                    <a:p>
                      <a:endParaRPr lang="zh-CN" altLang="en-US"/>
                    </a:p>
                  </a:txBody>
                  <a:tcPr/>
                </a:tc>
              </a:tr>
              <a:tr h="89982">
                <a:tc vMerge="1">
                  <a:txBody>
                    <a:bodyPr/>
                    <a:lstStyle/>
                    <a:p>
                      <a:endParaRPr lang="zh-CN" altLang="en-US"/>
                    </a:p>
                  </a:txBody>
                  <a:tcPr/>
                </a:tc>
                <a:tc>
                  <a:txBody>
                    <a:bodyPr/>
                    <a:lstStyle/>
                    <a:p>
                      <a:pPr algn="ctr" fontAlgn="ctr"/>
                      <a:r>
                        <a:rPr lang="en-US" sz="1200" b="1" u="none" strike="noStrike">
                          <a:effectLst/>
                          <a:latin typeface="微软雅黑" panose="020B0503020204020204" pitchFamily="34" charset="-122"/>
                          <a:ea typeface="微软雅黑" panose="020B0503020204020204" pitchFamily="34" charset="-122"/>
                        </a:rPr>
                        <a:t>BⅡ类变更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algn="just" fontAlgn="ctr"/>
                      <a:r>
                        <a:rPr lang="zh-CN" sz="1200" b="1" u="none" strike="noStrike">
                          <a:effectLst/>
                          <a:latin typeface="微软雅黑" panose="020B0503020204020204" pitchFamily="34" charset="-122"/>
                          <a:ea typeface="微软雅黑" panose="020B0503020204020204" pitchFamily="34" charset="-122"/>
                        </a:rPr>
                        <a:t>包括B类变更中BⅠ类变更外的其他变更。</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zh-CN" sz="1200" b="1" u="none" strike="noStrike">
                          <a:effectLst/>
                          <a:latin typeface="微软雅黑" panose="020B0503020204020204" pitchFamily="34" charset="-122"/>
                          <a:ea typeface="微软雅黑" panose="020B0503020204020204" pitchFamily="34" charset="-122"/>
                        </a:rPr>
                        <a:t>由BT项目承办人组织实施，报地铁公司备案。</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a:txBody>
                    <a:bodyPr/>
                    <a:lstStyle/>
                    <a:p>
                      <a:pPr indent="457200" algn="just" fontAlgn="ctr"/>
                      <a:r>
                        <a:rPr lang="en-US" sz="1200" b="1" u="none" strike="noStrike">
                          <a:effectLst/>
                          <a:latin typeface="微软雅黑" panose="020B0503020204020204" pitchFamily="34" charset="-122"/>
                          <a:ea typeface="微软雅黑" panose="020B0503020204020204" pitchFamily="34" charset="-122"/>
                        </a:rPr>
                        <a:t>BT项目承办人内部组织审查批准后实施→地铁公司备案。</a:t>
                      </a:r>
                      <a:endParaRPr lang="zh-CN" sz="1200" b="1" i="0" u="none" strike="noStrike">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r>
              <a:tr h="89982">
                <a:tc gridSpan="5">
                  <a:txBody>
                    <a:bodyPr/>
                    <a:lstStyle/>
                    <a:p>
                      <a:pPr indent="457200" algn="ctr" fontAlgn="ctr"/>
                      <a:r>
                        <a:rPr lang="zh-CN" sz="1200" b="1" u="none" strike="noStrike" dirty="0" smtClean="0">
                          <a:effectLst/>
                          <a:latin typeface="微软雅黑" panose="020B0503020204020204" pitchFamily="34" charset="-122"/>
                          <a:ea typeface="微软雅黑" panose="020B0503020204020204" pitchFamily="34" charset="-122"/>
                        </a:rPr>
                        <a:t>附</a:t>
                      </a:r>
                      <a:r>
                        <a:rPr lang="zh-CN" altLang="en-US" sz="1200" b="1" u="none" strike="noStrike" dirty="0" smtClean="0">
                          <a:effectLst/>
                          <a:latin typeface="微软雅黑" panose="020B0503020204020204" pitchFamily="34" charset="-122"/>
                          <a:ea typeface="微软雅黑" panose="020B0503020204020204" pitchFamily="34" charset="-122"/>
                        </a:rPr>
                        <a:t>：</a:t>
                      </a:r>
                      <a:r>
                        <a:rPr lang="zh-CN" sz="1200" b="1" u="none" strike="noStrike" dirty="0" smtClean="0">
                          <a:effectLst/>
                          <a:latin typeface="微软雅黑" panose="020B0503020204020204" pitchFamily="34" charset="-122"/>
                          <a:ea typeface="微软雅黑" panose="020B0503020204020204" pitchFamily="34" charset="-122"/>
                        </a:rPr>
                        <a:t>其中</a:t>
                      </a:r>
                      <a:r>
                        <a:rPr lang="zh-CN" sz="1200" b="1" u="none" strike="noStrike" dirty="0">
                          <a:effectLst/>
                          <a:latin typeface="微软雅黑" panose="020B0503020204020204" pitchFamily="34" charset="-122"/>
                          <a:ea typeface="微软雅黑" panose="020B0503020204020204" pitchFamily="34" charset="-122"/>
                        </a:rPr>
                        <a:t>A类变更由业主方原因引起</a:t>
                      </a:r>
                      <a:r>
                        <a:rPr lang="zh-CN" sz="1200" b="1" u="none" strike="noStrike" dirty="0" smtClean="0">
                          <a:effectLst/>
                          <a:latin typeface="微软雅黑" panose="020B0503020204020204" pitchFamily="34" charset="-122"/>
                          <a:ea typeface="微软雅黑" panose="020B0503020204020204" pitchFamily="34" charset="-122"/>
                        </a:rPr>
                        <a:t>，A</a:t>
                      </a:r>
                      <a:r>
                        <a:rPr lang="zh-CN" sz="1200" b="1" u="none" strike="noStrike" dirty="0">
                          <a:effectLst/>
                          <a:latin typeface="微软雅黑" panose="020B0503020204020204" pitchFamily="34" charset="-122"/>
                          <a:ea typeface="微软雅黑" panose="020B0503020204020204" pitchFamily="34" charset="-122"/>
                        </a:rPr>
                        <a:t>Ⅰ、AⅡ类变更调整合同价款，AⅢ类变更累计超过4000万元时超出部分调整合同价款，AⅣ类变更不调整合同价款</a:t>
                      </a:r>
                      <a:r>
                        <a:rPr lang="zh-CN" sz="1200" b="1" u="none" strike="noStrike" dirty="0" smtClean="0">
                          <a:effectLst/>
                          <a:latin typeface="微软雅黑" panose="020B0503020204020204" pitchFamily="34" charset="-122"/>
                          <a:ea typeface="微软雅黑" panose="020B0503020204020204" pitchFamily="34" charset="-122"/>
                        </a:rPr>
                        <a:t>。</a:t>
                      </a:r>
                      <a:endParaRPr lang="en-US" altLang="zh-CN" sz="1200" b="1" u="none" strike="noStrike" dirty="0" smtClean="0">
                        <a:effectLst/>
                        <a:latin typeface="微软雅黑" panose="020B0503020204020204" pitchFamily="34" charset="-122"/>
                        <a:ea typeface="微软雅黑" panose="020B0503020204020204" pitchFamily="34" charset="-122"/>
                      </a:endParaRPr>
                    </a:p>
                    <a:p>
                      <a:pPr indent="457200" algn="ctr" fontAlgn="ctr"/>
                      <a:r>
                        <a:rPr lang="zh-CN" sz="1200" b="1" u="none" strike="noStrike" dirty="0" smtClean="0">
                          <a:effectLst/>
                          <a:latin typeface="微软雅黑" panose="020B0503020204020204" pitchFamily="34" charset="-122"/>
                          <a:ea typeface="微软雅黑" panose="020B0503020204020204" pitchFamily="34" charset="-122"/>
                        </a:rPr>
                        <a:t>B</a:t>
                      </a:r>
                      <a:r>
                        <a:rPr lang="zh-CN" sz="1200" b="1" u="none" strike="noStrike" dirty="0">
                          <a:effectLst/>
                          <a:latin typeface="微软雅黑" panose="020B0503020204020204" pitchFamily="34" charset="-122"/>
                          <a:ea typeface="微软雅黑" panose="020B0503020204020204" pitchFamily="34" charset="-122"/>
                        </a:rPr>
                        <a:t>类变更由BT承办方原因引起</a:t>
                      </a:r>
                      <a:endParaRPr lang="zh-CN"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01" marR="3001" marT="30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6" name="矩形 4"/>
          <p:cNvSpPr>
            <a:spLocks noChangeArrowheads="1"/>
          </p:cNvSpPr>
          <p:nvPr/>
        </p:nvSpPr>
        <p:spPr bwMode="auto">
          <a:xfrm>
            <a:off x="3455364" y="150693"/>
            <a:ext cx="4944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九、</a:t>
            </a:r>
            <a:r>
              <a:rPr lang="zh-CN" altLang="en-US" sz="2800" b="1" dirty="0">
                <a:solidFill>
                  <a:schemeClr val="bg1"/>
                </a:solidFill>
                <a:latin typeface="微软雅黑" pitchFamily="34" charset="-122"/>
                <a:ea typeface="微软雅黑" pitchFamily="34" charset="-122"/>
              </a:rPr>
              <a:t>解开合同之谜的三把</a:t>
            </a:r>
            <a:r>
              <a:rPr lang="zh-CN" altLang="en-US" sz="2800" b="1" dirty="0" smtClean="0">
                <a:solidFill>
                  <a:schemeClr val="bg1"/>
                </a:solidFill>
                <a:latin typeface="微软雅黑" pitchFamily="34" charset="-122"/>
                <a:ea typeface="微软雅黑" pitchFamily="34" charset="-122"/>
              </a:rPr>
              <a:t>钥匙</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3510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1556792"/>
            <a:ext cx="12190413" cy="352839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grpSp>
        <p:nvGrpSpPr>
          <p:cNvPr id="43" name="组合 42"/>
          <p:cNvGrpSpPr/>
          <p:nvPr/>
        </p:nvGrpSpPr>
        <p:grpSpPr>
          <a:xfrm>
            <a:off x="478582" y="740928"/>
            <a:ext cx="4969252" cy="870322"/>
            <a:chOff x="1139116" y="818999"/>
            <a:chExt cx="5308581" cy="908013"/>
          </a:xfrm>
        </p:grpSpPr>
        <p:sp>
          <p:nvSpPr>
            <p:cNvPr id="45" name="标题 1"/>
            <p:cNvSpPr txBox="1">
              <a:spLocks/>
            </p:cNvSpPr>
            <p:nvPr/>
          </p:nvSpPr>
          <p:spPr bwMode="auto">
            <a:xfrm>
              <a:off x="1397869" y="818999"/>
              <a:ext cx="5049828"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nvGrpSpPr>
            <p:cNvPr id="46" name="组合 45"/>
            <p:cNvGrpSpPr/>
            <p:nvPr/>
          </p:nvGrpSpPr>
          <p:grpSpPr>
            <a:xfrm>
              <a:off x="1139116" y="945302"/>
              <a:ext cx="672502" cy="630414"/>
              <a:chOff x="837035" y="1196752"/>
              <a:chExt cx="1872208" cy="1669682"/>
            </a:xfrm>
            <a:solidFill>
              <a:schemeClr val="bg1"/>
            </a:solidFill>
          </p:grpSpPr>
          <p:sp>
            <p:nvSpPr>
              <p:cNvPr id="48" name="TextBox 47"/>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
        <p:nvSpPr>
          <p:cNvPr id="9" name="矩形 4"/>
          <p:cNvSpPr>
            <a:spLocks noChangeArrowheads="1"/>
          </p:cNvSpPr>
          <p:nvPr/>
        </p:nvSpPr>
        <p:spPr bwMode="auto">
          <a:xfrm>
            <a:off x="1846734" y="2279516"/>
            <a:ext cx="929519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smtClean="0">
                <a:solidFill>
                  <a:schemeClr val="bg1"/>
                </a:solidFill>
                <a:latin typeface="微软雅黑" pitchFamily="34" charset="-122"/>
                <a:ea typeface="微软雅黑" pitchFamily="34" charset="-122"/>
              </a:rPr>
              <a:t>十、</a:t>
            </a:r>
            <a:r>
              <a:rPr lang="zh-CN" altLang="en-US" sz="2400" b="1" dirty="0">
                <a:solidFill>
                  <a:schemeClr val="bg1"/>
                </a:solidFill>
                <a:latin typeface="微软雅黑" pitchFamily="34" charset="-122"/>
                <a:ea typeface="微软雅黑" pitchFamily="34" charset="-122"/>
              </a:rPr>
              <a:t>项目管理的三大控制</a:t>
            </a:r>
          </a:p>
        </p:txBody>
      </p:sp>
      <p:sp>
        <p:nvSpPr>
          <p:cNvPr id="10" name="矩形 2"/>
          <p:cNvSpPr>
            <a:spLocks noChangeArrowheads="1"/>
          </p:cNvSpPr>
          <p:nvPr/>
        </p:nvSpPr>
        <p:spPr bwMode="auto">
          <a:xfrm>
            <a:off x="2252306" y="2990592"/>
            <a:ext cx="6083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itchFamily="34" charset="-122"/>
                <a:ea typeface="微软雅黑" pitchFamily="34" charset="-122"/>
              </a:rPr>
              <a:t>（一）进度控制主要通过影响措施费来影响工程价款</a:t>
            </a:r>
          </a:p>
        </p:txBody>
      </p:sp>
      <p:sp>
        <p:nvSpPr>
          <p:cNvPr id="11" name="矩形 5"/>
          <p:cNvSpPr>
            <a:spLocks noChangeArrowheads="1"/>
          </p:cNvSpPr>
          <p:nvPr/>
        </p:nvSpPr>
        <p:spPr bwMode="auto">
          <a:xfrm>
            <a:off x="2252305" y="3604954"/>
            <a:ext cx="9860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微软雅黑" pitchFamily="34" charset="-122"/>
                <a:ea typeface="微软雅黑" pitchFamily="34" charset="-122"/>
              </a:rPr>
              <a:t>（二）在指定质量标准与规范的前提下，质量控制对工程价款无影响</a:t>
            </a:r>
          </a:p>
        </p:txBody>
      </p:sp>
    </p:spTree>
    <p:extLst>
      <p:ext uri="{BB962C8B-B14F-4D97-AF65-F5344CB8AC3E}">
        <p14:creationId xmlns:p14="http://schemas.microsoft.com/office/powerpoint/2010/main" val="28395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750"/>
                                        <p:tgtEl>
                                          <p:spTgt spid="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1463087" y="2348880"/>
            <a:ext cx="9168623" cy="284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42900">
              <a:lnSpc>
                <a:spcPts val="3500"/>
              </a:lnSpc>
              <a:spcBef>
                <a:spcPts val="450"/>
              </a:spcBef>
            </a:pPr>
            <a:r>
              <a:rPr lang="zh-CN" altLang="en-US" b="1" dirty="0">
                <a:solidFill>
                  <a:srgbClr val="000000"/>
                </a:solidFill>
                <a:latin typeface="微软雅黑" pitchFamily="34" charset="-122"/>
                <a:ea typeface="微软雅黑" pitchFamily="34" charset="-122"/>
              </a:rPr>
              <a:t> 工程项目进度控制</a:t>
            </a:r>
            <a:r>
              <a:rPr lang="zh-CN" altLang="en-US" dirty="0">
                <a:solidFill>
                  <a:srgbClr val="000000"/>
                </a:solidFill>
                <a:latin typeface="微软雅黑" pitchFamily="34" charset="-122"/>
                <a:ea typeface="微软雅黑" pitchFamily="34" charset="-122"/>
              </a:rPr>
              <a:t>是对工程项目各建设阶段的工作内容、工作程序、持续时间和衔接关系编制计划，将该计划付诸实施，在实施过程中经常检查实际进度是否按计划要求进行，对出现的偏差分析原因，采取补救措施或调整、修改原计划，直至工程竣工，交付使用。</a:t>
            </a:r>
            <a:endParaRPr lang="en-US" altLang="zh-CN" dirty="0">
              <a:solidFill>
                <a:srgbClr val="000000"/>
              </a:solidFill>
              <a:latin typeface="微软雅黑" pitchFamily="34" charset="-122"/>
              <a:ea typeface="微软雅黑" pitchFamily="34" charset="-122"/>
              <a:cs typeface="Times New Roman" pitchFamily="18" charset="0"/>
            </a:endParaRPr>
          </a:p>
          <a:p>
            <a:pPr indent="342900">
              <a:lnSpc>
                <a:spcPts val="3500"/>
              </a:lnSpc>
              <a:spcBef>
                <a:spcPts val="450"/>
              </a:spcBef>
            </a:pPr>
            <a:r>
              <a:rPr lang="zh-CN" altLang="en-US" dirty="0">
                <a:solidFill>
                  <a:srgbClr val="000000"/>
                </a:solidFill>
                <a:latin typeface="微软雅黑" pitchFamily="34" charset="-122"/>
                <a:ea typeface="微软雅黑" pitchFamily="34" charset="-122"/>
              </a:rPr>
              <a:t> 进度控制的最终目的是确保项目建设工期目标的实现。进度是工程建设项目一个重要指标，如何确保进度目标的实现，往往对经济效益产生很大的影响。</a:t>
            </a:r>
            <a:r>
              <a:rPr lang="zh-CN" altLang="en-US" b="1" dirty="0">
                <a:solidFill>
                  <a:schemeClr val="accent6">
                    <a:lumMod val="75000"/>
                  </a:schemeClr>
                </a:solidFill>
                <a:latin typeface="微软雅黑" pitchFamily="34" charset="-122"/>
                <a:ea typeface="微软雅黑" pitchFamily="34" charset="-122"/>
              </a:rPr>
              <a:t>进度控制主要通过影响措施费来影响工程价款。</a:t>
            </a:r>
            <a:endParaRPr lang="zh-CN" altLang="zh-CN" b="1" dirty="0">
              <a:solidFill>
                <a:schemeClr val="accent6">
                  <a:lumMod val="75000"/>
                </a:schemeClr>
              </a:solidFill>
              <a:latin typeface="微软雅黑" pitchFamily="34" charset="-122"/>
              <a:ea typeface="微软雅黑" pitchFamily="34" charset="-122"/>
            </a:endParaRPr>
          </a:p>
        </p:txBody>
      </p:sp>
      <p:sp>
        <p:nvSpPr>
          <p:cNvPr id="9" name="矩形 8"/>
          <p:cNvSpPr>
            <a:spLocks noChangeArrowheads="1"/>
          </p:cNvSpPr>
          <p:nvPr/>
        </p:nvSpPr>
        <p:spPr bwMode="auto">
          <a:xfrm>
            <a:off x="824872" y="1438462"/>
            <a:ext cx="6083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00"/>
                </a:solidFill>
                <a:latin typeface="微软雅黑" pitchFamily="34" charset="-122"/>
                <a:ea typeface="微软雅黑" pitchFamily="34" charset="-122"/>
              </a:rPr>
              <a:t>（一）进度控制主要通过影响措施费来影响工程价款</a:t>
            </a:r>
          </a:p>
        </p:txBody>
      </p:sp>
      <p:sp>
        <p:nvSpPr>
          <p:cNvPr id="7" name="矩形 4"/>
          <p:cNvSpPr>
            <a:spLocks noChangeArrowheads="1"/>
          </p:cNvSpPr>
          <p:nvPr/>
        </p:nvSpPr>
        <p:spPr bwMode="auto">
          <a:xfrm>
            <a:off x="3866731" y="188640"/>
            <a:ext cx="4460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十、</a:t>
            </a:r>
            <a:r>
              <a:rPr lang="zh-CN" altLang="en-US" sz="2800" b="1" dirty="0">
                <a:solidFill>
                  <a:schemeClr val="bg1"/>
                </a:solidFill>
                <a:latin typeface="微软雅黑" pitchFamily="34" charset="-122"/>
                <a:ea typeface="微软雅黑" pitchFamily="34" charset="-122"/>
              </a:rPr>
              <a:t>项目管理的三大控制</a:t>
            </a:r>
          </a:p>
        </p:txBody>
      </p:sp>
    </p:spTree>
    <p:extLst>
      <p:ext uri="{BB962C8B-B14F-4D97-AF65-F5344CB8AC3E}">
        <p14:creationId xmlns:p14="http://schemas.microsoft.com/office/powerpoint/2010/main" val="13865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6602986" y="2996952"/>
            <a:ext cx="5324867" cy="20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323850" algn="just">
              <a:spcBef>
                <a:spcPts val="450"/>
              </a:spcBef>
              <a:spcAft>
                <a:spcPts val="450"/>
              </a:spcAft>
            </a:pPr>
            <a:r>
              <a:rPr lang="zh-CN" altLang="en-US" dirty="0">
                <a:solidFill>
                  <a:srgbClr val="000000"/>
                </a:solidFill>
                <a:latin typeface="微软雅黑" pitchFamily="34" charset="-122"/>
                <a:ea typeface="微软雅黑" pitchFamily="34" charset="-122"/>
              </a:rPr>
              <a:t> </a:t>
            </a:r>
            <a:r>
              <a:rPr lang="zh-CN" altLang="en-US" dirty="0" smtClean="0">
                <a:solidFill>
                  <a:srgbClr val="000000"/>
                </a:solidFill>
                <a:latin typeface="微软雅黑" pitchFamily="34" charset="-122"/>
                <a:ea typeface="微软雅黑" pitchFamily="34" charset="-122"/>
              </a:rPr>
              <a:t>从图</a:t>
            </a:r>
            <a:r>
              <a:rPr lang="zh-CN" altLang="en-US" dirty="0">
                <a:solidFill>
                  <a:srgbClr val="000000"/>
                </a:solidFill>
                <a:latin typeface="微软雅黑" pitchFamily="34" charset="-122"/>
                <a:ea typeface="微软雅黑" pitchFamily="34" charset="-122"/>
              </a:rPr>
              <a:t>中</a:t>
            </a:r>
            <a:r>
              <a:rPr lang="zh-CN" altLang="en-US" dirty="0" smtClean="0">
                <a:solidFill>
                  <a:srgbClr val="000000"/>
                </a:solidFill>
                <a:latin typeface="微软雅黑" pitchFamily="34" charset="-122"/>
                <a:ea typeface="微软雅黑" pitchFamily="34" charset="-122"/>
              </a:rPr>
              <a:t>可以</a:t>
            </a:r>
            <a:r>
              <a:rPr lang="zh-CN" altLang="en-US" dirty="0">
                <a:solidFill>
                  <a:srgbClr val="000000"/>
                </a:solidFill>
                <a:latin typeface="微软雅黑" pitchFamily="34" charset="-122"/>
                <a:ea typeface="微软雅黑" pitchFamily="34" charset="-122"/>
              </a:rPr>
              <a:t>看出，措施项目可分为两类：</a:t>
            </a:r>
            <a:endParaRPr lang="en-US" altLang="zh-CN" dirty="0">
              <a:solidFill>
                <a:srgbClr val="000000"/>
              </a:solidFill>
              <a:latin typeface="微软雅黑" pitchFamily="34" charset="-122"/>
              <a:ea typeface="微软雅黑" pitchFamily="34" charset="-122"/>
              <a:cs typeface="Times New Roman" pitchFamily="18" charset="0"/>
            </a:endParaRPr>
          </a:p>
          <a:p>
            <a:pPr marL="169863" indent="323850" algn="just">
              <a:spcBef>
                <a:spcPts val="450"/>
              </a:spcBef>
              <a:spcAft>
                <a:spcPts val="450"/>
              </a:spcAft>
            </a:pPr>
            <a:r>
              <a:rPr lang="zh-CN" altLang="en-US" b="1" dirty="0">
                <a:solidFill>
                  <a:srgbClr val="000000"/>
                </a:solidFill>
                <a:latin typeface="微软雅黑" pitchFamily="34" charset="-122"/>
                <a:ea typeface="微软雅黑" pitchFamily="34" charset="-122"/>
              </a:rPr>
              <a:t> </a:t>
            </a:r>
            <a:r>
              <a:rPr lang="zh-CN" altLang="en-US" b="1" dirty="0">
                <a:solidFill>
                  <a:schemeClr val="accent6">
                    <a:lumMod val="75000"/>
                  </a:schemeClr>
                </a:solidFill>
                <a:latin typeface="微软雅黑" pitchFamily="34" charset="-122"/>
                <a:ea typeface="微软雅黑" pitchFamily="34" charset="-122"/>
              </a:rPr>
              <a:t>第一类</a:t>
            </a:r>
            <a:r>
              <a:rPr lang="zh-CN" altLang="en-US" dirty="0">
                <a:solidFill>
                  <a:srgbClr val="000000"/>
                </a:solidFill>
                <a:latin typeface="微软雅黑" pitchFamily="34" charset="-122"/>
                <a:ea typeface="微软雅黑" pitchFamily="34" charset="-122"/>
              </a:rPr>
              <a:t>是与工期无关的项目：混凝土模板及支架、二次搬运、已完工程及设备保护、安全文明施工。</a:t>
            </a:r>
            <a:endParaRPr lang="en-US" altLang="zh-CN" dirty="0">
              <a:solidFill>
                <a:srgbClr val="000000"/>
              </a:solidFill>
              <a:latin typeface="微软雅黑" pitchFamily="34" charset="-122"/>
              <a:ea typeface="微软雅黑" pitchFamily="34" charset="-122"/>
            </a:endParaRPr>
          </a:p>
          <a:p>
            <a:pPr marL="169863" indent="323850" algn="just">
              <a:spcBef>
                <a:spcPts val="450"/>
              </a:spcBef>
              <a:spcAft>
                <a:spcPts val="450"/>
              </a:spcAft>
            </a:pPr>
            <a:r>
              <a:rPr lang="zh-CN" altLang="en-US" b="1" dirty="0">
                <a:solidFill>
                  <a:srgbClr val="000000"/>
                </a:solidFill>
                <a:latin typeface="微软雅黑" pitchFamily="34" charset="-122"/>
                <a:ea typeface="微软雅黑" pitchFamily="34" charset="-122"/>
              </a:rPr>
              <a:t> </a:t>
            </a:r>
            <a:r>
              <a:rPr lang="zh-CN" altLang="en-US" b="1" dirty="0">
                <a:solidFill>
                  <a:schemeClr val="accent6">
                    <a:lumMod val="75000"/>
                  </a:schemeClr>
                </a:solidFill>
                <a:latin typeface="微软雅黑" pitchFamily="34" charset="-122"/>
                <a:ea typeface="微软雅黑" pitchFamily="34" charset="-122"/>
              </a:rPr>
              <a:t>第二类</a:t>
            </a:r>
            <a:r>
              <a:rPr lang="zh-CN" altLang="en-US" dirty="0">
                <a:solidFill>
                  <a:srgbClr val="000000"/>
                </a:solidFill>
                <a:latin typeface="微软雅黑" pitchFamily="34" charset="-122"/>
                <a:ea typeface="微软雅黑" pitchFamily="34" charset="-122"/>
              </a:rPr>
              <a:t>与工期有关的项目：大型机械设备进出场及安拆、夜间施工、垂直运输。</a:t>
            </a:r>
            <a:endParaRPr lang="zh-CN" altLang="zh-CN" dirty="0">
              <a:solidFill>
                <a:srgbClr val="000000"/>
              </a:solidFill>
              <a:latin typeface="微软雅黑" pitchFamily="34" charset="-122"/>
              <a:ea typeface="微软雅黑" pitchFamily="34" charset="-122"/>
            </a:endParaRPr>
          </a:p>
        </p:txBody>
      </p:sp>
      <p:graphicFrame>
        <p:nvGraphicFramePr>
          <p:cNvPr id="86022" name="对象 9"/>
          <p:cNvGraphicFramePr>
            <a:graphicFrameLocks noChangeAspect="1"/>
          </p:cNvGraphicFramePr>
          <p:nvPr>
            <p:extLst>
              <p:ext uri="{D42A27DB-BD31-4B8C-83A1-F6EECF244321}">
                <p14:modId xmlns:p14="http://schemas.microsoft.com/office/powerpoint/2010/main" val="3097237266"/>
              </p:ext>
            </p:extLst>
          </p:nvPr>
        </p:nvGraphicFramePr>
        <p:xfrm>
          <a:off x="622598" y="2564904"/>
          <a:ext cx="5872985" cy="3119438"/>
        </p:xfrm>
        <a:graphic>
          <a:graphicData uri="http://schemas.openxmlformats.org/presentationml/2006/ole">
            <mc:AlternateContent xmlns:mc="http://schemas.openxmlformats.org/markup-compatibility/2006">
              <mc:Choice xmlns:v="urn:schemas-microsoft-com:vml" Requires="v">
                <p:oleObj spid="_x0000_s6240" r:id="rId5" imgW="5381588" imgH="1286010" progId="Visio.Drawing.15">
                  <p:embed/>
                </p:oleObj>
              </mc:Choice>
              <mc:Fallback>
                <p:oleObj r:id="rId5" imgW="5381588" imgH="1286010"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98" y="2564904"/>
                        <a:ext cx="587298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p:cNvSpPr>
            <a:spLocks noChangeArrowheads="1"/>
          </p:cNvSpPr>
          <p:nvPr/>
        </p:nvSpPr>
        <p:spPr bwMode="auto">
          <a:xfrm>
            <a:off x="824872" y="1438462"/>
            <a:ext cx="6083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0000"/>
                </a:solidFill>
                <a:latin typeface="微软雅黑" pitchFamily="34" charset="-122"/>
                <a:ea typeface="微软雅黑" pitchFamily="34" charset="-122"/>
              </a:rPr>
              <a:t>（一）进度控制主要通过影响措施费来影响工程价款</a:t>
            </a:r>
          </a:p>
        </p:txBody>
      </p:sp>
      <p:sp>
        <p:nvSpPr>
          <p:cNvPr id="2" name="TextBox 1"/>
          <p:cNvSpPr txBox="1"/>
          <p:nvPr/>
        </p:nvSpPr>
        <p:spPr>
          <a:xfrm>
            <a:off x="1558702" y="3933056"/>
            <a:ext cx="1656184" cy="576064"/>
          </a:xfrm>
          <a:prstGeom prst="rect">
            <a:avLst/>
          </a:prstGeom>
          <a:noFill/>
          <a:ln w="57150">
            <a:solidFill>
              <a:schemeClr val="accent6">
                <a:lumMod val="75000"/>
              </a:schemeClr>
            </a:solidFill>
          </a:ln>
        </p:spPr>
        <p:txBody>
          <a:bodyPr wrap="square" rtlCol="0">
            <a:noAutofit/>
          </a:bodyPr>
          <a:lstStyle/>
          <a:p>
            <a:endParaRPr lang="zh-CN" altLang="en-US" dirty="0"/>
          </a:p>
        </p:txBody>
      </p:sp>
      <p:sp>
        <p:nvSpPr>
          <p:cNvPr id="9" name="TextBox 8"/>
          <p:cNvSpPr txBox="1"/>
          <p:nvPr/>
        </p:nvSpPr>
        <p:spPr>
          <a:xfrm>
            <a:off x="4583038" y="3933056"/>
            <a:ext cx="1440160" cy="576064"/>
          </a:xfrm>
          <a:prstGeom prst="rect">
            <a:avLst/>
          </a:prstGeom>
          <a:noFill/>
          <a:ln w="57150">
            <a:solidFill>
              <a:schemeClr val="accent6">
                <a:lumMod val="75000"/>
              </a:schemeClr>
            </a:solidFill>
          </a:ln>
        </p:spPr>
        <p:txBody>
          <a:bodyPr wrap="square" rtlCol="0">
            <a:noAutofit/>
          </a:bodyPr>
          <a:lstStyle/>
          <a:p>
            <a:endParaRPr lang="zh-CN" altLang="en-US" dirty="0"/>
          </a:p>
        </p:txBody>
      </p:sp>
      <p:sp>
        <p:nvSpPr>
          <p:cNvPr id="10" name="矩形 1"/>
          <p:cNvSpPr>
            <a:spLocks noChangeArrowheads="1"/>
          </p:cNvSpPr>
          <p:nvPr/>
        </p:nvSpPr>
        <p:spPr bwMode="auto">
          <a:xfrm>
            <a:off x="5479077" y="2118042"/>
            <a:ext cx="6624736"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323850" algn="just"/>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 垂直运输机械费</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工程量</a:t>
            </a:r>
            <a:r>
              <a:rPr lang="zh-CN"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综合单价，由于垂直运输机械费的工程量单位是天或</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m</a:t>
            </a:r>
            <a:r>
              <a:rPr lang="en-US" altLang="zh-CN" baseline="30000" dirty="0">
                <a:solidFill>
                  <a:srgbClr val="000000"/>
                </a:solidFill>
                <a:latin typeface="微软雅黑" panose="020B0503020204020204" pitchFamily="34" charset="-122"/>
                <a:ea typeface="微软雅黑" panose="020B0503020204020204" pitchFamily="34" charset="-122"/>
                <a:cs typeface="Times New Roman" pitchFamily="18" charset="0"/>
              </a:rPr>
              <a:t>2</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，若采用天作为计量单位，工期发生变化，工程量也发生变化，则垂直运输机械费发生变化。</a:t>
            </a:r>
            <a:endPar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endParaRPr lang="zh-CN"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 夜间施工增加费</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1-</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合同工期</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定额工期）</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直接工程费中的人工费合计</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每工日夜间施工费开支</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平均日工资单价。若发包人要求赶工，则夜间施工费就要增加。</a:t>
            </a:r>
            <a:endPar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endParaRPr lang="zh-CN"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 大型机械设备进出场及安装</a:t>
            </a:r>
            <a:r>
              <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工程量</a:t>
            </a:r>
            <a:r>
              <a:rPr lang="zh-CN" altLang="zh-CN"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dirty="0">
                <a:solidFill>
                  <a:srgbClr val="000000"/>
                </a:solidFill>
                <a:latin typeface="微软雅黑" panose="020B0503020204020204" pitchFamily="34" charset="-122"/>
                <a:ea typeface="微软雅黑" panose="020B0503020204020204" pitchFamily="34" charset="-122"/>
                <a:cs typeface="Times New Roman" pitchFamily="18" charset="0"/>
              </a:rPr>
              <a:t>综合单价，其中工程量计量单位是台次，项目的工期发生变化，工程量也发生改变，综合单价不变，则大型机械设备进出场及安装费发生变化。</a:t>
            </a:r>
            <a:endParaRPr lang="en-US"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endParaRPr lang="zh-CN" altLang="zh-CN" dirty="0">
              <a:solidFill>
                <a:srgbClr val="000000"/>
              </a:solidFill>
              <a:latin typeface="微软雅黑" panose="020B0503020204020204" pitchFamily="34" charset="-122"/>
              <a:ea typeface="微软雅黑" panose="020B0503020204020204" pitchFamily="34" charset="-122"/>
              <a:cs typeface="Times New Roman" pitchFamily="18" charset="0"/>
            </a:endParaRPr>
          </a:p>
          <a:p>
            <a:pPr marL="169863" indent="323850" algn="just">
              <a:spcBef>
                <a:spcPts val="600"/>
              </a:spcBef>
            </a:pPr>
            <a:r>
              <a:rPr lang="zh-CN" altLang="en-US" dirty="0">
                <a:solidFill>
                  <a:srgbClr val="000000"/>
                </a:solidFill>
                <a:latin typeface="微软雅黑" pitchFamily="34" charset="-122"/>
                <a:ea typeface="微软雅黑" pitchFamily="34" charset="-122"/>
              </a:rPr>
              <a:t>  综上所述，进度控制对措施费中的</a:t>
            </a:r>
            <a:r>
              <a:rPr lang="zh-CN" altLang="en-US" b="1" dirty="0">
                <a:solidFill>
                  <a:schemeClr val="accent6">
                    <a:lumMod val="75000"/>
                  </a:schemeClr>
                </a:solidFill>
                <a:latin typeface="微软雅黑" pitchFamily="34" charset="-122"/>
                <a:ea typeface="微软雅黑" pitchFamily="34" charset="-122"/>
              </a:rPr>
              <a:t>垂直运输机械费、夜间施工增加费、大型机械设备进出场费</a:t>
            </a:r>
            <a:r>
              <a:rPr lang="zh-CN" altLang="en-US" dirty="0">
                <a:solidFill>
                  <a:srgbClr val="000000"/>
                </a:solidFill>
                <a:latin typeface="微软雅黑" pitchFamily="34" charset="-122"/>
                <a:ea typeface="微软雅黑" pitchFamily="34" charset="-122"/>
              </a:rPr>
              <a:t>产生了影响。</a:t>
            </a:r>
            <a:endParaRPr lang="zh-CN" altLang="zh-CN" dirty="0">
              <a:solidFill>
                <a:srgbClr val="000000"/>
              </a:solidFill>
              <a:latin typeface="微软雅黑" pitchFamily="34" charset="-122"/>
              <a:ea typeface="微软雅黑" pitchFamily="34" charset="-122"/>
            </a:endParaRPr>
          </a:p>
        </p:txBody>
      </p:sp>
      <p:sp>
        <p:nvSpPr>
          <p:cNvPr id="11" name="矩形 4"/>
          <p:cNvSpPr>
            <a:spLocks noChangeArrowheads="1"/>
          </p:cNvSpPr>
          <p:nvPr/>
        </p:nvSpPr>
        <p:spPr bwMode="auto">
          <a:xfrm>
            <a:off x="3866731" y="188640"/>
            <a:ext cx="4460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十、</a:t>
            </a:r>
            <a:r>
              <a:rPr lang="zh-CN" altLang="en-US" sz="2800" b="1" dirty="0">
                <a:solidFill>
                  <a:schemeClr val="bg1"/>
                </a:solidFill>
                <a:latin typeface="微软雅黑" pitchFamily="34" charset="-122"/>
                <a:ea typeface="微软雅黑" pitchFamily="34" charset="-122"/>
              </a:rPr>
              <a:t>项目管理的三大控制</a:t>
            </a:r>
          </a:p>
        </p:txBody>
      </p:sp>
    </p:spTree>
    <p:extLst>
      <p:ext uri="{BB962C8B-B14F-4D97-AF65-F5344CB8AC3E}">
        <p14:creationId xmlns:p14="http://schemas.microsoft.com/office/powerpoint/2010/main" val="3653170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09384E-6 1.11111E-6 L -0.0695 -0.10139 " pathEditMode="relative" rAng="0" ptsTypes="AA">
                                      <p:cBhvr>
                                        <p:cTn id="15" dur="1000" fill="hold"/>
                                        <p:tgtEl>
                                          <p:spTgt spid="86022"/>
                                        </p:tgtEl>
                                        <p:attrNameLst>
                                          <p:attrName>ppt_x</p:attrName>
                                          <p:attrName>ppt_y</p:attrName>
                                        </p:attrNameLst>
                                      </p:cBhvr>
                                      <p:rCtr x="-3475" y="-5069"/>
                                    </p:animMotion>
                                  </p:childTnLst>
                                </p:cTn>
                              </p:par>
                              <p:par>
                                <p:cTn id="16" presetID="42" presetClass="path" presetSubtype="0" accel="50000" decel="50000" fill="hold" grpId="0" nodeType="withEffect">
                                  <p:stCondLst>
                                    <p:cond delay="0"/>
                                  </p:stCondLst>
                                  <p:childTnLst>
                                    <p:animMotion origin="layout" path="M 8.85071E-7 -4.81481E-6 L -0.51959 0.25255 " pathEditMode="relative" rAng="0" ptsTypes="AA">
                                      <p:cBhvr>
                                        <p:cTn id="17" dur="1000" fill="hold"/>
                                        <p:tgtEl>
                                          <p:spTgt spid="5"/>
                                        </p:tgtEl>
                                        <p:attrNameLst>
                                          <p:attrName>ppt_x</p:attrName>
                                          <p:attrName>ppt_y</p:attrName>
                                        </p:attrNameLst>
                                      </p:cBhvr>
                                      <p:rCtr x="-25979" y="12616"/>
                                    </p:animMotion>
                                  </p:childTnLst>
                                </p:cTn>
                              </p:par>
                              <p:par>
                                <p:cTn id="18" presetID="6" presetClass="emph" presetSubtype="0" fill="hold" nodeType="withEffect">
                                  <p:stCondLst>
                                    <p:cond delay="0"/>
                                  </p:stCondLst>
                                  <p:childTnLst>
                                    <p:animScale>
                                      <p:cBhvr>
                                        <p:cTn id="19" dur="1000" fill="hold"/>
                                        <p:tgtEl>
                                          <p:spTgt spid="86022"/>
                                        </p:tgtEl>
                                      </p:cBhvr>
                                      <p:by x="80000" y="80000"/>
                                    </p:animScale>
                                  </p:childTnLst>
                                </p:cTn>
                              </p:par>
                              <p:par>
                                <p:cTn id="20" presetID="1" presetClass="exit" presetSubtype="0" fill="hold" grpId="1" nodeType="withEffect">
                                  <p:stCondLst>
                                    <p:cond delay="0"/>
                                  </p:stCondLst>
                                  <p:childTnLst>
                                    <p:set>
                                      <p:cBhvr>
                                        <p:cTn id="21" dur="1" fill="hold">
                                          <p:stCondLst>
                                            <p:cond delay="9"/>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9"/>
                                          </p:stCondLst>
                                        </p:cTn>
                                        <p:tgtEl>
                                          <p:spTgt spid="9"/>
                                        </p:tgtEl>
                                        <p:attrNameLst>
                                          <p:attrName>style.visibility</p:attrName>
                                        </p:attrNameLst>
                                      </p:cBhvr>
                                      <p:to>
                                        <p:strVal val="hidden"/>
                                      </p:to>
                                    </p:set>
                                  </p:childTnLst>
                                </p:cTn>
                              </p:par>
                              <p:par>
                                <p:cTn id="24" presetID="6" presetClass="emph" presetSubtype="0" fill="hold" grpId="1" nodeType="withEffect">
                                  <p:stCondLst>
                                    <p:cond delay="0"/>
                                  </p:stCondLst>
                                  <p:childTnLst>
                                    <p:animScale>
                                      <p:cBhvr>
                                        <p:cTn id="25" dur="1000" fill="hold"/>
                                        <p:tgtEl>
                                          <p:spTgt spid="5"/>
                                        </p:tgtEl>
                                      </p:cBhvr>
                                      <p:by x="80000" y="80000"/>
                                    </p:animScale>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1+#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animBg="1"/>
      <p:bldP spid="2" grpId="1" animBg="1"/>
      <p:bldP spid="9" grpId="0" animBg="1"/>
      <p:bldP spid="9" grpId="1" animBg="1"/>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622598" y="1556792"/>
            <a:ext cx="110892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431800">
              <a:lnSpc>
                <a:spcPts val="3200"/>
              </a:lnSpc>
            </a:pPr>
            <a:r>
              <a:rPr lang="zh-CN" altLang="en-US" dirty="0">
                <a:solidFill>
                  <a:srgbClr val="000000"/>
                </a:solidFill>
                <a:latin typeface="微软雅黑" pitchFamily="34" charset="-122"/>
                <a:ea typeface="微软雅黑" pitchFamily="34" charset="-122"/>
              </a:rPr>
              <a:t>质量控制是指为达到质量要求所采取的作业技术和活动。质量控制贯穿于质量形成的全过程、各环节、要排除这些环节的技术、活动偏离有关规范的现象，使其恢复正常，达到控制的目的 。工程合同、设计文件、技术规范等对项目的质量进行了要求。</a:t>
            </a:r>
          </a:p>
        </p:txBody>
      </p:sp>
      <p:sp>
        <p:nvSpPr>
          <p:cNvPr id="90118" name="矩形 6"/>
          <p:cNvSpPr>
            <a:spLocks noChangeArrowheads="1"/>
          </p:cNvSpPr>
          <p:nvPr/>
        </p:nvSpPr>
        <p:spPr bwMode="auto">
          <a:xfrm>
            <a:off x="766614" y="1084674"/>
            <a:ext cx="8064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0000"/>
                </a:solidFill>
                <a:latin typeface="微软雅黑" pitchFamily="34" charset="-122"/>
                <a:ea typeface="微软雅黑" pitchFamily="34" charset="-122"/>
              </a:rPr>
              <a:t>（二）在指定质量标准与规范的前提下，质量控制对工程价款无影响</a:t>
            </a:r>
          </a:p>
        </p:txBody>
      </p:sp>
      <p:graphicFrame>
        <p:nvGraphicFramePr>
          <p:cNvPr id="6" name="对象 6"/>
          <p:cNvGraphicFramePr>
            <a:graphicFrameLocks noChangeAspect="1"/>
          </p:cNvGraphicFramePr>
          <p:nvPr>
            <p:extLst>
              <p:ext uri="{D42A27DB-BD31-4B8C-83A1-F6EECF244321}">
                <p14:modId xmlns:p14="http://schemas.microsoft.com/office/powerpoint/2010/main" val="721499665"/>
              </p:ext>
            </p:extLst>
          </p:nvPr>
        </p:nvGraphicFramePr>
        <p:xfrm>
          <a:off x="910630" y="2987451"/>
          <a:ext cx="10729192" cy="2313757"/>
        </p:xfrm>
        <a:graphic>
          <a:graphicData uri="http://schemas.openxmlformats.org/presentationml/2006/ole">
            <mc:AlternateContent xmlns:mc="http://schemas.openxmlformats.org/markup-compatibility/2006">
              <mc:Choice xmlns:v="urn:schemas-microsoft-com:vml" Requires="v">
                <p:oleObj spid="_x0000_s10323" name="Visio" r:id="rId4" imgW="5867165" imgH="2062562" progId="Visio.Drawing.11">
                  <p:embed/>
                </p:oleObj>
              </mc:Choice>
              <mc:Fallback>
                <p:oleObj name="Visio" r:id="rId4" imgW="5867165" imgH="2062562" progId="Visio.Drawing.11">
                  <p:embed/>
                  <p:pic>
                    <p:nvPicPr>
                      <p:cNvPr id="0" name=""/>
                      <p:cNvPicPr>
                        <a:picLocks noChangeAspect="1" noChangeArrowheads="1"/>
                      </p:cNvPicPr>
                      <p:nvPr/>
                    </p:nvPicPr>
                    <p:blipFill>
                      <a:blip r:embed="rId5"/>
                      <a:srcRect/>
                      <a:stretch>
                        <a:fillRect/>
                      </a:stretch>
                    </p:blipFill>
                    <p:spPr bwMode="auto">
                      <a:xfrm>
                        <a:off x="910630" y="2987451"/>
                        <a:ext cx="10729192" cy="2313757"/>
                      </a:xfrm>
                      <a:prstGeom prst="rect">
                        <a:avLst/>
                      </a:prstGeom>
                      <a:noFill/>
                      <a:ln>
                        <a:noFill/>
                      </a:ln>
                      <a:extLst/>
                    </p:spPr>
                  </p:pic>
                </p:oleObj>
              </mc:Fallback>
            </mc:AlternateContent>
          </a:graphicData>
        </a:graphic>
      </p:graphicFrame>
      <p:sp>
        <p:nvSpPr>
          <p:cNvPr id="8" name="矩形 7"/>
          <p:cNvSpPr>
            <a:spLocks noChangeArrowheads="1"/>
          </p:cNvSpPr>
          <p:nvPr/>
        </p:nvSpPr>
        <p:spPr bwMode="auto">
          <a:xfrm>
            <a:off x="766614" y="5445224"/>
            <a:ext cx="109452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42900"/>
            <a:r>
              <a:rPr lang="zh-CN" altLang="en-US" dirty="0">
                <a:solidFill>
                  <a:srgbClr val="000000"/>
                </a:solidFill>
                <a:latin typeface="微软雅黑" pitchFamily="34" charset="-122"/>
                <a:ea typeface="微软雅黑" pitchFamily="34" charset="-122"/>
              </a:rPr>
              <a:t> 从工程质量控制因素来看，工程质量的标准和规范一旦变化，相应的环境、方法、机械、材料、人某一个或者几个都要发生变化，而人、材料、机械是综合单价里的主要组成部分，综合单价发生变化，相应的费用也要发生变化。因此，在指定质量标准与规范的前提下，质量控制对工程价款无影响。</a:t>
            </a:r>
          </a:p>
        </p:txBody>
      </p:sp>
      <p:sp>
        <p:nvSpPr>
          <p:cNvPr id="9" name="矩形 4"/>
          <p:cNvSpPr>
            <a:spLocks noChangeArrowheads="1"/>
          </p:cNvSpPr>
          <p:nvPr/>
        </p:nvSpPr>
        <p:spPr bwMode="auto">
          <a:xfrm>
            <a:off x="3866731" y="188640"/>
            <a:ext cx="4460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itchFamily="34" charset="-122"/>
                <a:ea typeface="微软雅黑" pitchFamily="34" charset="-122"/>
              </a:rPr>
              <a:t>十、</a:t>
            </a:r>
            <a:r>
              <a:rPr lang="zh-CN" altLang="en-US" sz="2800" b="1" dirty="0">
                <a:solidFill>
                  <a:schemeClr val="bg1"/>
                </a:solidFill>
                <a:latin typeface="微软雅黑" pitchFamily="34" charset="-122"/>
                <a:ea typeface="微软雅黑" pitchFamily="34" charset="-122"/>
              </a:rPr>
              <a:t>项目管理的三大控制</a:t>
            </a:r>
          </a:p>
        </p:txBody>
      </p:sp>
    </p:spTree>
    <p:extLst>
      <p:ext uri="{BB962C8B-B14F-4D97-AF65-F5344CB8AC3E}">
        <p14:creationId xmlns:p14="http://schemas.microsoft.com/office/powerpoint/2010/main" val="24660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60604" y="2996952"/>
            <a:ext cx="2460081" cy="1200329"/>
          </a:xfrm>
          <a:prstGeom prst="rect">
            <a:avLst/>
          </a:prstGeom>
          <a:noFill/>
        </p:spPr>
        <p:txBody>
          <a:bodyPr wrap="square" rtlCol="0">
            <a:spAutoFit/>
          </a:bodyPr>
          <a:lstStyle/>
          <a:p>
            <a:pPr algn="ctr"/>
            <a:r>
              <a:rPr lang="zh-CN" altLang="en-US" sz="7200" b="1" dirty="0" smtClean="0">
                <a:solidFill>
                  <a:schemeClr val="accent5">
                    <a:lumMod val="50000"/>
                  </a:schemeClr>
                </a:solidFill>
                <a:latin typeface="微软雅黑" pitchFamily="34" charset="-122"/>
                <a:ea typeface="微软雅黑" pitchFamily="34" charset="-122"/>
              </a:rPr>
              <a:t>谢 谢</a:t>
            </a:r>
            <a:endParaRPr lang="zh-CN" altLang="en-US" sz="7200" b="1" dirty="0">
              <a:solidFill>
                <a:schemeClr val="accent5">
                  <a:lumMod val="50000"/>
                </a:schemeClr>
              </a:solidFill>
              <a:latin typeface="微软雅黑" pitchFamily="34" charset="-122"/>
              <a:ea typeface="微软雅黑" pitchFamily="34" charset="-122"/>
            </a:endParaRPr>
          </a:p>
        </p:txBody>
      </p:sp>
      <p:sp>
        <p:nvSpPr>
          <p:cNvPr id="7" name="矩形 6"/>
          <p:cNvSpPr/>
          <p:nvPr/>
        </p:nvSpPr>
        <p:spPr>
          <a:xfrm>
            <a:off x="4769731" y="0"/>
            <a:ext cx="792294" cy="141277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75281" y="0"/>
            <a:ext cx="720268" cy="2348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708803" y="0"/>
            <a:ext cx="711882" cy="19888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64182" y="0"/>
            <a:ext cx="792294" cy="404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33937" y="0"/>
            <a:ext cx="792294" cy="9944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907308" y="5805264"/>
            <a:ext cx="5716290" cy="1080120"/>
            <a:chOff x="1117400" y="818999"/>
            <a:chExt cx="5049827" cy="908013"/>
          </a:xfrm>
        </p:grpSpPr>
        <p:grpSp>
          <p:nvGrpSpPr>
            <p:cNvPr id="17" name="组合 16"/>
            <p:cNvGrpSpPr/>
            <p:nvPr/>
          </p:nvGrpSpPr>
          <p:grpSpPr>
            <a:xfrm>
              <a:off x="1139116" y="945302"/>
              <a:ext cx="672502" cy="630414"/>
              <a:chOff x="837035" y="1196752"/>
              <a:chExt cx="1872208" cy="1669682"/>
            </a:xfrm>
            <a:solidFill>
              <a:schemeClr val="bg1"/>
            </a:solidFill>
          </p:grpSpPr>
          <p:sp>
            <p:nvSpPr>
              <p:cNvPr id="24" name="TextBox 23"/>
              <p:cNvSpPr txBox="1">
                <a:spLocks/>
              </p:cNvSpPr>
              <p:nvPr/>
            </p:nvSpPr>
            <p:spPr>
              <a:xfrm>
                <a:off x="837035" y="1196752"/>
                <a:ext cx="1872208" cy="1669682"/>
              </a:xfrm>
              <a:prstGeom prst="rect">
                <a:avLst/>
              </a:prstGeom>
              <a:grpFill/>
            </p:spPr>
            <p:txBody>
              <a:bodyPr wrap="square" rtlCol="0">
                <a:noAutofit/>
              </a:bodyPr>
              <a:lstStyle/>
              <a:p>
                <a:endParaRPr lang="zh-CN" altLang="en-US" dirty="0">
                  <a:solidFill>
                    <a:srgbClr val="000000"/>
                  </a:solidFill>
                </a:endParaRPr>
              </a:p>
            </p:txBody>
          </p:sp>
          <p:pic>
            <p:nvPicPr>
              <p:cNvPr id="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06" y="1335092"/>
                <a:ext cx="1588973" cy="132923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15" name="标题 1"/>
            <p:cNvSpPr txBox="1">
              <a:spLocks/>
            </p:cNvSpPr>
            <p:nvPr/>
          </p:nvSpPr>
          <p:spPr bwMode="auto">
            <a:xfrm>
              <a:off x="1117400" y="818999"/>
              <a:ext cx="5049827" cy="908013"/>
            </a:xfrm>
            <a:prstGeom prst="rect">
              <a:avLst/>
            </a:prstGeom>
            <a:noFill/>
            <a:ln w="9525">
              <a:noFill/>
              <a:miter lim="800000"/>
              <a:headEnd/>
              <a:tailEnd/>
            </a:ln>
          </p:spPr>
          <p:txBody>
            <a:bodyPr anchor="ctr"/>
            <a:lstStyle/>
            <a:p>
              <a:pPr algn="ctr">
                <a:lnSpc>
                  <a:spcPts val="2000"/>
                </a:lnSpc>
              </a:pPr>
              <a:r>
                <a:rPr lang="zh-CN" altLang="en-US" sz="1400" b="1" dirty="0" smtClean="0">
                  <a:latin typeface="微软雅黑" pitchFamily="34" charset="-122"/>
                  <a:ea typeface="微软雅黑" pitchFamily="34" charset="-122"/>
                </a:rPr>
                <a:t>天津理工大学</a:t>
              </a:r>
              <a:r>
                <a:rPr lang="en-US" altLang="zh-CN" sz="1400" b="1" dirty="0" smtClean="0">
                  <a:latin typeface="微软雅黑" pitchFamily="34" charset="-122"/>
                  <a:ea typeface="微软雅黑" pitchFamily="34" charset="-122"/>
                </a:rPr>
                <a:t>·</a:t>
              </a:r>
              <a:r>
                <a:rPr lang="en-US" altLang="zh-CN" sz="1050" b="1" dirty="0" smtClean="0">
                  <a:latin typeface="微软雅黑" pitchFamily="34" charset="-122"/>
                  <a:ea typeface="微软雅黑" pitchFamily="34" charset="-122"/>
                </a:rPr>
                <a:t> </a:t>
              </a:r>
              <a:r>
                <a:rPr lang="zh-CN" altLang="en-US" sz="1400" b="1" dirty="0" smtClean="0">
                  <a:latin typeface="微软雅黑" panose="020B0503020204020204" pitchFamily="34" charset="-122"/>
                  <a:ea typeface="微软雅黑" panose="020B0503020204020204" pitchFamily="34" charset="-122"/>
                </a:rPr>
                <a:t>公共项目与工程造价研究所</a:t>
              </a:r>
              <a:r>
                <a:rPr lang="en-US" altLang="zh-CN" sz="1100" dirty="0" smtClean="0">
                  <a:latin typeface="微软雅黑" panose="020B0503020204020204" pitchFamily="34" charset="-122"/>
                  <a:ea typeface="微软雅黑" panose="020B0503020204020204" pitchFamily="34" charset="-122"/>
                </a:rPr>
                <a:t/>
              </a:r>
              <a:br>
                <a:rPr lang="en-US" altLang="zh-CN" sz="1100" dirty="0" smtClean="0">
                  <a:latin typeface="微软雅黑" panose="020B0503020204020204" pitchFamily="34" charset="-122"/>
                  <a:ea typeface="微软雅黑" panose="020B0503020204020204" pitchFamily="34" charset="-122"/>
                </a:rPr>
              </a:br>
              <a:r>
                <a:rPr lang="en-US" altLang="zh-CN" sz="700" b="1" dirty="0" smtClean="0">
                  <a:latin typeface="微软雅黑" panose="020B0503020204020204" pitchFamily="34" charset="-122"/>
                  <a:ea typeface="微软雅黑" panose="020B0503020204020204" pitchFamily="34" charset="-122"/>
                  <a:cs typeface="Times New Roman" pitchFamily="18" charset="0"/>
                </a:rPr>
                <a:t>Tianjin University of  Technology </a:t>
              </a:r>
              <a:r>
                <a:rPr lang="en-US" altLang="zh-CN" sz="700" b="1" dirty="0" smtClean="0">
                  <a:latin typeface="微软雅黑" pitchFamily="34" charset="-122"/>
                  <a:ea typeface="微软雅黑" pitchFamily="34" charset="-122"/>
                </a:rPr>
                <a:t>· </a:t>
              </a:r>
              <a:r>
                <a:rPr lang="en-US" altLang="zh-CN" sz="700" b="1" dirty="0" smtClean="0">
                  <a:latin typeface="微软雅黑" panose="020B0503020204020204" pitchFamily="34" charset="-122"/>
                  <a:ea typeface="微软雅黑" panose="020B0503020204020204" pitchFamily="34" charset="-122"/>
                  <a:cs typeface="Times New Roman" pitchFamily="18" charset="0"/>
                </a:rPr>
                <a:t>Institute of Public Project &amp; Cost Engineering </a:t>
              </a:r>
              <a:endParaRPr lang="zh-CN" altLang="en-US" sz="600" b="1" dirty="0">
                <a:latin typeface="微软雅黑" panose="020B0503020204020204" pitchFamily="34" charset="-122"/>
                <a:ea typeface="微软雅黑" panose="020B0503020204020204" pitchFamily="34" charset="-122"/>
                <a:cs typeface="Times New Roman" pitchFamily="18" charset="0"/>
              </a:endParaRPr>
            </a:p>
          </p:txBody>
        </p:sp>
      </p:grpSp>
    </p:spTree>
    <p:extLst>
      <p:ext uri="{BB962C8B-B14F-4D97-AF65-F5344CB8AC3E}">
        <p14:creationId xmlns:p14="http://schemas.microsoft.com/office/powerpoint/2010/main" val="775174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350790" y="7893496"/>
            <a:ext cx="6324399" cy="111293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zh-CN" altLang="en-US" b="1" dirty="0" smtClean="0">
                <a:solidFill>
                  <a:schemeClr val="bg1"/>
                </a:solidFill>
                <a:latin typeface="微软雅黑" panose="020B0503020204020204" pitchFamily="34" charset="-122"/>
                <a:ea typeface="微软雅黑" panose="020B0503020204020204" pitchFamily="34" charset="-122"/>
              </a:rPr>
              <a:t>举例：</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ts val="3200"/>
              </a:lnSpc>
            </a:pPr>
            <a:r>
              <a:rPr lang="zh-CN" altLang="en-US" b="1" dirty="0" smtClean="0">
                <a:solidFill>
                  <a:schemeClr val="bg1"/>
                </a:solidFill>
                <a:latin typeface="微软雅黑" panose="020B0503020204020204" pitchFamily="34" charset="-122"/>
                <a:ea typeface="微软雅黑" panose="020B0503020204020204" pitchFamily="34" charset="-122"/>
              </a:rPr>
              <a:t>该方案细致、合理、可行，满足项目需求</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ts val="3200"/>
              </a:lnSpc>
            </a:pPr>
            <a:r>
              <a:rPr lang="zh-CN" altLang="en-US" b="1" dirty="0" smtClean="0">
                <a:solidFill>
                  <a:schemeClr val="bg1"/>
                </a:solidFill>
                <a:latin typeface="微软雅黑" panose="020B0503020204020204" pitchFamily="34" charset="-122"/>
                <a:ea typeface="微软雅黑" panose="020B0503020204020204" pitchFamily="34" charset="-122"/>
              </a:rPr>
              <a:t>对每一项目需求做出响应</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736950" y="1068705"/>
            <a:ext cx="7170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latin typeface="微软雅黑" pitchFamily="34" charset="-122"/>
                <a:ea typeface="微软雅黑" pitchFamily="34" charset="-122"/>
              </a:rPr>
              <a:t>（一）“</a:t>
            </a:r>
            <a:r>
              <a:rPr lang="en-US" altLang="zh-CN" sz="2000" b="1" dirty="0" smtClean="0">
                <a:latin typeface="微软雅黑" pitchFamily="34" charset="-122"/>
                <a:ea typeface="微软雅黑" pitchFamily="34" charset="-122"/>
              </a:rPr>
              <a:t>13</a:t>
            </a:r>
            <a:r>
              <a:rPr lang="zh-CN" altLang="en-US" sz="2000" b="1" dirty="0" smtClean="0">
                <a:latin typeface="微软雅黑" pitchFamily="34" charset="-122"/>
                <a:ea typeface="微软雅黑" pitchFamily="34" charset="-122"/>
              </a:rPr>
              <a:t>清单“是</a:t>
            </a:r>
            <a:r>
              <a:rPr lang="zh-CN" altLang="en-US" sz="2000" b="1" dirty="0">
                <a:latin typeface="微软雅黑" pitchFamily="34" charset="-122"/>
                <a:ea typeface="微软雅黑" pitchFamily="34" charset="-122"/>
              </a:rPr>
              <a:t>国家强制性标准，其强制性条文必须执行</a:t>
            </a:r>
          </a:p>
        </p:txBody>
      </p:sp>
      <p:sp>
        <p:nvSpPr>
          <p:cNvPr id="21" name="矩形 20"/>
          <p:cNvSpPr>
            <a:spLocks noChangeArrowheads="1"/>
          </p:cNvSpPr>
          <p:nvPr/>
        </p:nvSpPr>
        <p:spPr bwMode="auto">
          <a:xfrm>
            <a:off x="1054646" y="1772817"/>
            <a:ext cx="5311775" cy="1152734"/>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p>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中华人民共和国标准化法</a:t>
            </a:r>
            <a:r>
              <a:rPr lang="en-US" altLang="zh-CN" b="1" dirty="0" smtClean="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第十四条</a:t>
            </a:r>
            <a:endParaRPr lang="en-US" altLang="zh-CN" b="1" dirty="0" smtClean="0">
              <a:latin typeface="微软雅黑" panose="020B0503020204020204" pitchFamily="34" charset="-122"/>
              <a:ea typeface="微软雅黑" panose="020B0503020204020204" pitchFamily="34" charset="-122"/>
            </a:endParaRPr>
          </a:p>
          <a:p>
            <a:r>
              <a:rPr lang="zh-CN" altLang="en-US" sz="1200" b="1" dirty="0" smtClean="0">
                <a:latin typeface="微软雅黑" panose="020B0503020204020204" pitchFamily="34" charset="-122"/>
                <a:ea typeface="微软雅黑" panose="020B0503020204020204" pitchFamily="34" charset="-122"/>
              </a:rPr>
              <a:t> （中华人民共和国主席令</a:t>
            </a:r>
            <a:r>
              <a:rPr lang="en-US" altLang="zh-CN" sz="1200" b="1" dirty="0" smtClean="0">
                <a:latin typeface="微软雅黑" panose="020B0503020204020204" pitchFamily="34" charset="-122"/>
                <a:ea typeface="微软雅黑" panose="020B0503020204020204" pitchFamily="34" charset="-122"/>
              </a:rPr>
              <a:t>1988</a:t>
            </a:r>
            <a:r>
              <a:rPr lang="zh-CN" altLang="en-US" sz="1200" b="1" dirty="0" smtClean="0">
                <a:latin typeface="微软雅黑" panose="020B0503020204020204" pitchFamily="34" charset="-122"/>
                <a:ea typeface="微软雅黑" panose="020B0503020204020204" pitchFamily="34" charset="-122"/>
              </a:rPr>
              <a:t>年第</a:t>
            </a:r>
            <a:r>
              <a:rPr lang="en-US" altLang="zh-CN" sz="1200" b="1" dirty="0" smtClean="0">
                <a:latin typeface="微软雅黑" panose="020B0503020204020204" pitchFamily="34" charset="-122"/>
                <a:ea typeface="微软雅黑" panose="020B0503020204020204" pitchFamily="34" charset="-122"/>
              </a:rPr>
              <a:t>11</a:t>
            </a:r>
            <a:r>
              <a:rPr lang="zh-CN" altLang="en-US" sz="1200" b="1" dirty="0" smtClean="0">
                <a:latin typeface="微软雅黑" panose="020B0503020204020204" pitchFamily="34" charset="-122"/>
                <a:ea typeface="微软雅黑" panose="020B0503020204020204" pitchFamily="34" charset="-122"/>
              </a:rPr>
              <a:t>号）</a:t>
            </a:r>
            <a:endParaRPr lang="en-US" altLang="zh-CN" sz="1200" b="1" dirty="0" smtClean="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中华人民共和国标准化法实施条例</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第二十三条</a:t>
            </a:r>
            <a:endParaRPr lang="en-US" altLang="zh-CN" b="1"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中华人民共和国国务院令</a:t>
            </a:r>
            <a:r>
              <a:rPr lang="en-US" altLang="zh-CN" sz="1200" b="1" dirty="0">
                <a:latin typeface="微软雅黑" panose="020B0503020204020204" pitchFamily="34" charset="-122"/>
                <a:ea typeface="微软雅黑" panose="020B0503020204020204" pitchFamily="34" charset="-122"/>
              </a:rPr>
              <a:t>1990</a:t>
            </a:r>
            <a:r>
              <a:rPr lang="zh-CN" altLang="en-US" sz="1200" b="1" dirty="0">
                <a:latin typeface="微软雅黑" panose="020B0503020204020204" pitchFamily="34" charset="-122"/>
                <a:ea typeface="微软雅黑" panose="020B0503020204020204" pitchFamily="34" charset="-122"/>
              </a:rPr>
              <a:t>年第</a:t>
            </a:r>
            <a:r>
              <a:rPr lang="en-US" altLang="zh-CN" sz="1200" b="1" dirty="0">
                <a:latin typeface="微软雅黑" panose="020B0503020204020204" pitchFamily="34" charset="-122"/>
                <a:ea typeface="微软雅黑" panose="020B0503020204020204" pitchFamily="34" charset="-122"/>
              </a:rPr>
              <a:t>53</a:t>
            </a:r>
            <a:r>
              <a:rPr lang="zh-CN" altLang="en-US" sz="1200" b="1" dirty="0">
                <a:latin typeface="微软雅黑" panose="020B0503020204020204" pitchFamily="34" charset="-122"/>
                <a:ea typeface="微软雅黑" panose="020B0503020204020204" pitchFamily="34" charset="-122"/>
              </a:rPr>
              <a:t>号</a:t>
            </a:r>
            <a:r>
              <a:rPr lang="zh-CN" altLang="en-US" sz="1200"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8024321" y="1877923"/>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dirty="0">
                <a:latin typeface="微软雅黑" panose="020B0503020204020204" pitchFamily="34" charset="-122"/>
                <a:ea typeface="微软雅黑" panose="020B0503020204020204" pitchFamily="34" charset="-122"/>
              </a:rPr>
              <a:t>强制性标准，</a:t>
            </a:r>
            <a:endParaRPr lang="en-US" altLang="zh-CN" sz="2400" b="1" dirty="0">
              <a:latin typeface="微软雅黑" panose="020B0503020204020204" pitchFamily="34" charset="-122"/>
              <a:ea typeface="微软雅黑" panose="020B0503020204020204" pitchFamily="34" charset="-122"/>
              <a:cs typeface="Times New Roman" pitchFamily="18" charset="0"/>
            </a:endParaRPr>
          </a:p>
          <a:p>
            <a:pPr eaLnBrk="1" hangingPunct="1"/>
            <a:r>
              <a:rPr lang="zh-CN" altLang="en-US" sz="2400" b="1" dirty="0">
                <a:latin typeface="微软雅黑" panose="020B0503020204020204" pitchFamily="34" charset="-122"/>
                <a:ea typeface="微软雅黑" panose="020B0503020204020204" pitchFamily="34" charset="-122"/>
              </a:rPr>
              <a:t>必须执行！</a:t>
            </a:r>
            <a:endParaRPr lang="zh-CN" altLang="en-US" sz="2400" dirty="0">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1064432" y="4793704"/>
            <a:ext cx="10690664" cy="1391267"/>
          </a:xfrm>
          <a:prstGeom prst="rect">
            <a:avLst/>
          </a:prstGeom>
          <a:noFill/>
          <a:ln w="9525">
            <a:noFill/>
            <a:miter lim="800000"/>
            <a:headEnd/>
            <a:tailEnd/>
          </a:ln>
          <a:extLst/>
        </p:spPr>
        <p:txBody>
          <a:bodyPr wrap="square" anchor="ctr">
            <a:noAutofit/>
          </a:bodyPr>
          <a:lstStyle/>
          <a:p>
            <a:pPr indent="457200"/>
            <a:r>
              <a:rPr lang="zh-CN" altLang="en-US" b="1" dirty="0" smtClean="0">
                <a:solidFill>
                  <a:srgbClr val="000000"/>
                </a:solidFill>
                <a:latin typeface="微软雅黑" panose="020B0503020204020204" pitchFamily="34" charset="-122"/>
                <a:ea typeface="微软雅黑" panose="020B0503020204020204" pitchFamily="34" charset="-122"/>
                <a:cs typeface="Times New Roman" pitchFamily="18" charset="0"/>
              </a:rPr>
              <a:t>综上所述，</a:t>
            </a:r>
            <a:r>
              <a:rPr lang="en-US" altLang="zh-CN" b="1" dirty="0" smtClean="0">
                <a:solidFill>
                  <a:srgbClr val="000000"/>
                </a:solidFill>
                <a:latin typeface="微软雅黑" panose="020B0503020204020204" pitchFamily="34" charset="-122"/>
                <a:ea typeface="微软雅黑" panose="020B0503020204020204" pitchFamily="34" charset="-122"/>
                <a:cs typeface="Times New Roman" pitchFamily="18" charset="0"/>
              </a:rPr>
              <a:t>13</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版</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清单计价规范</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编号是</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GB50500-2013</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，属必须执行的国家强制性</a:t>
            </a:r>
            <a:r>
              <a:rPr lang="zh-CN" altLang="en-US" b="1" dirty="0" smtClean="0">
                <a:solidFill>
                  <a:srgbClr val="000000"/>
                </a:solidFill>
                <a:latin typeface="微软雅黑" panose="020B0503020204020204" pitchFamily="34" charset="-122"/>
                <a:ea typeface="微软雅黑" panose="020B0503020204020204" pitchFamily="34" charset="-122"/>
                <a:cs typeface="Times New Roman" pitchFamily="18" charset="0"/>
              </a:rPr>
              <a:t>标准。其发布公告中指出其</a:t>
            </a:r>
            <a:r>
              <a:rPr lang="zh-CN" altLang="zh-CN" b="1" dirty="0" smtClean="0">
                <a:solidFill>
                  <a:srgbClr val="000000"/>
                </a:solidFill>
                <a:latin typeface="微软雅黑" panose="020B0503020204020204" pitchFamily="34" charset="-122"/>
                <a:ea typeface="微软雅黑" panose="020B0503020204020204" pitchFamily="34" charset="-122"/>
              </a:rPr>
              <a:t>部分</a:t>
            </a:r>
            <a:r>
              <a:rPr lang="zh-CN" altLang="zh-CN" b="1" dirty="0">
                <a:solidFill>
                  <a:srgbClr val="000000"/>
                </a:solidFill>
                <a:latin typeface="微软雅黑" panose="020B0503020204020204" pitchFamily="34" charset="-122"/>
                <a:ea typeface="微软雅黑" panose="020B0503020204020204" pitchFamily="34" charset="-122"/>
              </a:rPr>
              <a:t>条文为强制性</a:t>
            </a:r>
            <a:r>
              <a:rPr lang="zh-CN" altLang="zh-CN" b="1" dirty="0" smtClean="0">
                <a:solidFill>
                  <a:srgbClr val="000000"/>
                </a:solidFill>
                <a:latin typeface="微软雅黑" panose="020B0503020204020204" pitchFamily="34" charset="-122"/>
                <a:ea typeface="微软雅黑" panose="020B0503020204020204" pitchFamily="34" charset="-122"/>
              </a:rPr>
              <a:t>条文</a:t>
            </a:r>
            <a:r>
              <a:rPr lang="zh-CN" altLang="en-US" b="1" dirty="0" smtClean="0">
                <a:solidFill>
                  <a:srgbClr val="000000"/>
                </a:solidFill>
                <a:latin typeface="微软雅黑" panose="020B0503020204020204" pitchFamily="34" charset="-122"/>
                <a:ea typeface="微软雅黑" panose="020B0503020204020204" pitchFamily="34" charset="-122"/>
                <a:cs typeface="Times New Roman" pitchFamily="18" charset="0"/>
              </a:rPr>
              <a:t>，该强制效力</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是由</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标准化法</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赋予</a:t>
            </a:r>
            <a:r>
              <a:rPr lang="zh-CN" altLang="en-US" b="1" dirty="0" smtClean="0">
                <a:solidFill>
                  <a:srgbClr val="000000"/>
                </a:solidFill>
                <a:latin typeface="微软雅黑" panose="020B0503020204020204" pitchFamily="34" charset="-122"/>
                <a:ea typeface="微软雅黑" panose="020B0503020204020204" pitchFamily="34" charset="-122"/>
                <a:cs typeface="Times New Roman" pitchFamily="18" charset="0"/>
              </a:rPr>
              <a:t>的。</a:t>
            </a:r>
            <a:endParaRPr lang="en-US" altLang="zh-CN" b="1" dirty="0" smtClean="0">
              <a:solidFill>
                <a:srgbClr val="000000"/>
              </a:solidFill>
              <a:latin typeface="微软雅黑" panose="020B0503020204020204" pitchFamily="34" charset="-122"/>
              <a:ea typeface="微软雅黑" panose="020B0503020204020204" pitchFamily="34" charset="-122"/>
              <a:cs typeface="Times New Roman" pitchFamily="18" charset="0"/>
            </a:endParaRPr>
          </a:p>
          <a:p>
            <a:pPr indent="457200"/>
            <a:r>
              <a:rPr lang="zh-CN" altLang="en-US" b="1" dirty="0" smtClean="0">
                <a:solidFill>
                  <a:srgbClr val="000000"/>
                </a:solidFill>
                <a:latin typeface="微软雅黑" panose="020B0503020204020204" pitchFamily="34" charset="-122"/>
                <a:ea typeface="微软雅黑" panose="020B0503020204020204" pitchFamily="34" charset="-122"/>
                <a:cs typeface="Times New Roman" pitchFamily="18" charset="0"/>
              </a:rPr>
              <a:t>违反</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了</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13</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版</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清单计价规范</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中的强制性条文也就违反了</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标准化法</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与</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标准化法实施条例</a:t>
            </a:r>
            <a:r>
              <a:rPr lang="en-US" altLang="zh-CN" b="1" dirty="0">
                <a:solidFill>
                  <a:srgbClr val="000000"/>
                </a:solidFill>
                <a:latin typeface="微软雅黑" panose="020B0503020204020204" pitchFamily="34" charset="-122"/>
                <a:ea typeface="微软雅黑" panose="020B0503020204020204" pitchFamily="34" charset="-122"/>
                <a:cs typeface="Times New Roman" pitchFamily="18" charset="0"/>
              </a:rPr>
              <a:t>》</a:t>
            </a:r>
            <a:r>
              <a:rPr lang="zh-CN" altLang="en-US" b="1" dirty="0">
                <a:solidFill>
                  <a:srgbClr val="000000"/>
                </a:solidFill>
                <a:latin typeface="微软雅黑" panose="020B0503020204020204" pitchFamily="34" charset="-122"/>
                <a:ea typeface="微软雅黑" panose="020B0503020204020204" pitchFamily="34" charset="-122"/>
                <a:cs typeface="Times New Roman" pitchFamily="18" charset="0"/>
              </a:rPr>
              <a:t>的中有关强制性条文的法律规定。</a:t>
            </a:r>
          </a:p>
        </p:txBody>
      </p:sp>
      <p:sp>
        <p:nvSpPr>
          <p:cNvPr id="25" name="矩形 13"/>
          <p:cNvSpPr>
            <a:spLocks noChangeArrowheads="1"/>
          </p:cNvSpPr>
          <p:nvPr/>
        </p:nvSpPr>
        <p:spPr bwMode="auto">
          <a:xfrm>
            <a:off x="1054647" y="3140968"/>
            <a:ext cx="10700450" cy="1384995"/>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1" hangingPunct="1"/>
            <a:r>
              <a:rPr lang="en-US" altLang="zh-CN" b="1" dirty="0">
                <a:latin typeface="微软雅黑" panose="020B0503020204020204" pitchFamily="34" charset="-122"/>
                <a:ea typeface="微软雅黑" panose="020B0503020204020204" pitchFamily="34" charset="-122"/>
                <a:cs typeface="Times New Roman" pitchFamily="18" charset="0"/>
              </a:rPr>
              <a:t>《</a:t>
            </a:r>
            <a:r>
              <a:rPr lang="zh-CN" altLang="en-US" b="1" dirty="0">
                <a:latin typeface="微软雅黑" panose="020B0503020204020204" pitchFamily="34" charset="-122"/>
                <a:ea typeface="微软雅黑" panose="020B0503020204020204" pitchFamily="34" charset="-122"/>
                <a:cs typeface="Times New Roman" pitchFamily="18" charset="0"/>
              </a:rPr>
              <a:t>工程建设国家标准管理办法</a:t>
            </a:r>
            <a:r>
              <a:rPr lang="en-US" altLang="zh-CN" b="1" dirty="0" smtClean="0">
                <a:latin typeface="微软雅黑" panose="020B0503020204020204" pitchFamily="34" charset="-122"/>
                <a:ea typeface="微软雅黑" panose="020B0503020204020204" pitchFamily="34" charset="-122"/>
                <a:cs typeface="Times New Roman" pitchFamily="18" charset="0"/>
              </a:rPr>
              <a:t>》 </a:t>
            </a:r>
            <a:r>
              <a:rPr lang="zh-CN" altLang="en-US" b="1" dirty="0" smtClean="0">
                <a:latin typeface="微软雅黑" panose="020B0503020204020204" pitchFamily="34" charset="-122"/>
                <a:ea typeface="微软雅黑" panose="020B0503020204020204" pitchFamily="34" charset="-122"/>
                <a:cs typeface="Times New Roman" pitchFamily="18" charset="0"/>
              </a:rPr>
              <a:t>第二十九条：</a:t>
            </a:r>
            <a:endParaRPr lang="en-US" altLang="zh-CN" b="1" dirty="0" smtClean="0">
              <a:latin typeface="微软雅黑" panose="020B0503020204020204" pitchFamily="34" charset="-122"/>
              <a:ea typeface="微软雅黑" panose="020B0503020204020204" pitchFamily="34" charset="-122"/>
              <a:cs typeface="Times New Roman" pitchFamily="18" charset="0"/>
            </a:endParaRPr>
          </a:p>
          <a:p>
            <a:pPr eaLnBrk="1" hangingPunct="1"/>
            <a:r>
              <a:rPr lang="en-US" altLang="zh-CN" b="1" dirty="0" smtClean="0">
                <a:latin typeface="微软雅黑" panose="020B0503020204020204" pitchFamily="34" charset="-122"/>
                <a:ea typeface="微软雅黑" panose="020B0503020204020204" pitchFamily="34" charset="-122"/>
                <a:cs typeface="Times New Roman" pitchFamily="18" charset="0"/>
              </a:rPr>
              <a:t>    </a:t>
            </a:r>
            <a:r>
              <a:rPr lang="zh-CN" altLang="en-US" b="1" dirty="0" smtClean="0">
                <a:latin typeface="微软雅黑" panose="020B0503020204020204" pitchFamily="34" charset="-122"/>
                <a:ea typeface="微软雅黑" panose="020B0503020204020204" pitchFamily="34" charset="-122"/>
                <a:cs typeface="Times New Roman" pitchFamily="18" charset="0"/>
              </a:rPr>
              <a:t>国家标准</a:t>
            </a:r>
            <a:r>
              <a:rPr lang="zh-CN" altLang="en-US" b="1" dirty="0">
                <a:latin typeface="微软雅黑" panose="020B0503020204020204" pitchFamily="34" charset="-122"/>
                <a:ea typeface="微软雅黑" panose="020B0503020204020204" pitchFamily="34" charset="-122"/>
                <a:cs typeface="Times New Roman" pitchFamily="18" charset="0"/>
              </a:rPr>
              <a:t>的编号由国家标准代号、发布标准的顺序和发布标准的年号组成</a:t>
            </a:r>
            <a:r>
              <a:rPr lang="zh-CN" altLang="en-US" b="1" dirty="0" smtClean="0">
                <a:latin typeface="微软雅黑" panose="020B0503020204020204" pitchFamily="34" charset="-122"/>
                <a:ea typeface="微软雅黑" panose="020B0503020204020204" pitchFamily="34" charset="-122"/>
                <a:cs typeface="Times New Roman" pitchFamily="18" charset="0"/>
              </a:rPr>
              <a:t>，并</a:t>
            </a:r>
            <a:r>
              <a:rPr lang="zh-CN" altLang="en-US" b="1" dirty="0">
                <a:latin typeface="微软雅黑" panose="020B0503020204020204" pitchFamily="34" charset="-122"/>
                <a:ea typeface="微软雅黑" panose="020B0503020204020204" pitchFamily="34" charset="-122"/>
                <a:cs typeface="Times New Roman" pitchFamily="18" charset="0"/>
              </a:rPr>
              <a:t>应当符合下列统一格式：</a:t>
            </a:r>
            <a:endParaRPr lang="en-US" altLang="zh-CN" b="1" dirty="0">
              <a:latin typeface="微软雅黑" panose="020B0503020204020204" pitchFamily="34" charset="-122"/>
              <a:ea typeface="微软雅黑" panose="020B0503020204020204" pitchFamily="34" charset="-122"/>
              <a:cs typeface="Times New Roman" pitchFamily="18" charset="0"/>
            </a:endParaRPr>
          </a:p>
          <a:p>
            <a:pPr indent="457200" eaLnBrk="1" hangingPunct="1"/>
            <a:endParaRPr lang="en-US" altLang="zh-CN" sz="800" b="1" dirty="0" smtClean="0">
              <a:solidFill>
                <a:srgbClr val="FF6600"/>
              </a:solidFill>
              <a:latin typeface="微软雅黑" panose="020B0503020204020204" pitchFamily="34" charset="-122"/>
              <a:ea typeface="微软雅黑" panose="020B0503020204020204" pitchFamily="34" charset="-122"/>
              <a:cs typeface="Times New Roman" pitchFamily="18" charset="0"/>
            </a:endParaRPr>
          </a:p>
          <a:p>
            <a:pPr indent="457200" eaLnBrk="1" hangingPunct="1"/>
            <a:r>
              <a:rPr lang="zh-CN" altLang="en-US" sz="2000" b="1" dirty="0" smtClean="0">
                <a:latin typeface="微软雅黑" panose="020B0503020204020204" pitchFamily="34" charset="-122"/>
                <a:ea typeface="微软雅黑" panose="020B0503020204020204" pitchFamily="34" charset="-122"/>
                <a:cs typeface="Times New Roman" pitchFamily="18" charset="0"/>
              </a:rPr>
              <a:t>强制性</a:t>
            </a:r>
            <a:r>
              <a:rPr lang="zh-CN" altLang="en-US" sz="2000" b="1" dirty="0">
                <a:latin typeface="微软雅黑" panose="020B0503020204020204" pitchFamily="34" charset="-122"/>
                <a:ea typeface="微软雅黑" panose="020B0503020204020204" pitchFamily="34" charset="-122"/>
                <a:cs typeface="Times New Roman" pitchFamily="18" charset="0"/>
              </a:rPr>
              <a:t>国家标准的编号为： </a:t>
            </a:r>
            <a:r>
              <a:rPr lang="en-US" altLang="zh-CN" sz="2000" b="1" dirty="0">
                <a:latin typeface="微软雅黑" panose="020B0503020204020204" pitchFamily="34" charset="-122"/>
                <a:ea typeface="微软雅黑" panose="020B0503020204020204" pitchFamily="34" charset="-122"/>
                <a:cs typeface="Times New Roman" pitchFamily="18" charset="0"/>
              </a:rPr>
              <a:t>GB 50***--**</a:t>
            </a:r>
          </a:p>
          <a:p>
            <a:pPr indent="457200" eaLnBrk="1" hangingPunct="1"/>
            <a:r>
              <a:rPr lang="zh-CN" altLang="en-US" sz="2000" b="1" dirty="0">
                <a:latin typeface="微软雅黑" panose="020B0503020204020204" pitchFamily="34" charset="-122"/>
                <a:ea typeface="微软雅黑" panose="020B0503020204020204" pitchFamily="34" charset="-122"/>
                <a:cs typeface="Times New Roman" pitchFamily="18" charset="0"/>
              </a:rPr>
              <a:t>推荐性国家标准的编号为：</a:t>
            </a:r>
            <a:r>
              <a:rPr lang="en-US" altLang="zh-CN" sz="2000" b="1" dirty="0">
                <a:latin typeface="微软雅黑" panose="020B0503020204020204" pitchFamily="34" charset="-122"/>
                <a:ea typeface="微软雅黑" panose="020B0503020204020204" pitchFamily="34" charset="-122"/>
                <a:cs typeface="Times New Roman" pitchFamily="18" charset="0"/>
              </a:rPr>
              <a:t>GB/T</a:t>
            </a:r>
            <a:r>
              <a:rPr lang="zh-CN" altLang="en-US" sz="2000" b="1" dirty="0">
                <a:latin typeface="微软雅黑" panose="020B0503020204020204" pitchFamily="34" charset="-122"/>
                <a:ea typeface="微软雅黑" panose="020B0503020204020204" pitchFamily="34" charset="-122"/>
                <a:cs typeface="Times New Roman" pitchFamily="18" charset="0"/>
              </a:rPr>
              <a:t> </a:t>
            </a:r>
            <a:r>
              <a:rPr lang="en-US" altLang="zh-CN" sz="2000" b="1" dirty="0">
                <a:latin typeface="微软雅黑" panose="020B0503020204020204" pitchFamily="34" charset="-122"/>
                <a:ea typeface="微软雅黑" panose="020B0503020204020204" pitchFamily="34" charset="-122"/>
                <a:cs typeface="Times New Roman" pitchFamily="18" charset="0"/>
              </a:rPr>
              <a:t>50***—</a:t>
            </a:r>
            <a:r>
              <a:rPr lang="zh-CN" altLang="en-US" sz="2000" b="1" dirty="0">
                <a:latin typeface="微软雅黑" panose="020B0503020204020204" pitchFamily="34" charset="-122"/>
                <a:ea typeface="微软雅黑" panose="020B0503020204020204" pitchFamily="34" charset="-122"/>
                <a:cs typeface="Times New Roman" pitchFamily="18" charset="0"/>
              </a:rPr>
              <a:t>**</a:t>
            </a:r>
            <a:endParaRPr lang="en-US" altLang="zh-CN" sz="2000" b="1" dirty="0">
              <a:latin typeface="微软雅黑" panose="020B0503020204020204" pitchFamily="34" charset="-122"/>
              <a:ea typeface="微软雅黑" panose="020B0503020204020204" pitchFamily="34" charset="-122"/>
              <a:cs typeface="Times New Roman" pitchFamily="18" charset="0"/>
            </a:endParaRPr>
          </a:p>
        </p:txBody>
      </p:sp>
      <p:sp>
        <p:nvSpPr>
          <p:cNvPr id="27" name="矩形 26"/>
          <p:cNvSpPr>
            <a:spLocks noChangeArrowheads="1"/>
          </p:cNvSpPr>
          <p:nvPr/>
        </p:nvSpPr>
        <p:spPr bwMode="auto">
          <a:xfrm>
            <a:off x="6557253" y="2045709"/>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dirty="0" smtClean="0">
                <a:latin typeface="微软雅黑" panose="020B0503020204020204" pitchFamily="34" charset="-122"/>
                <a:ea typeface="微软雅黑" panose="020B0503020204020204" pitchFamily="34" charset="-122"/>
              </a:rPr>
              <a:t>统一规定：</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1702718" y="169476"/>
            <a:ext cx="844333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一、现阶段建设法律法规规定效力大于合同约定效力</a:t>
            </a:r>
          </a:p>
        </p:txBody>
      </p:sp>
    </p:spTree>
    <p:extLst>
      <p:ext uri="{BB962C8B-B14F-4D97-AF65-F5344CB8AC3E}">
        <p14:creationId xmlns:p14="http://schemas.microsoft.com/office/powerpoint/2010/main" val="32173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22">
                                            <p:txEl>
                                              <p:pRg st="0" end="0"/>
                                            </p:txEl>
                                          </p:spTgt>
                                        </p:tgtEl>
                                        <p:attrNameLst>
                                          <p:attrName>style.color</p:attrName>
                                        </p:attrNameLst>
                                      </p:cBhvr>
                                      <p:to>
                                        <a:srgbClr val="E36C09"/>
                                      </p:to>
                                    </p:animClr>
                                  </p:childTnLst>
                                </p:cTn>
                              </p:par>
                            </p:childTnLst>
                          </p:cTn>
                        </p:par>
                        <p:par>
                          <p:cTn id="7" fill="hold">
                            <p:stCondLst>
                              <p:cond delay="500"/>
                            </p:stCondLst>
                            <p:childTnLst>
                              <p:par>
                                <p:cTn id="8" presetID="3" presetClass="emph" presetSubtype="2" fill="hold" nodeType="afterEffect">
                                  <p:stCondLst>
                                    <p:cond delay="0"/>
                                  </p:stCondLst>
                                  <p:childTnLst>
                                    <p:animClr clrSpc="rgb" dir="cw">
                                      <p:cBhvr override="childStyle">
                                        <p:cTn id="9" dur="500" fill="hold"/>
                                        <p:tgtEl>
                                          <p:spTgt spid="25">
                                            <p:txEl>
                                              <p:pRg st="3" end="3"/>
                                            </p:txEl>
                                          </p:spTgt>
                                        </p:tgtEl>
                                        <p:attrNameLst>
                                          <p:attrName>style.color</p:attrName>
                                        </p:attrNameLst>
                                      </p:cBhvr>
                                      <p:to>
                                        <a:srgbClr val="E36C09"/>
                                      </p:to>
                                    </p:animClr>
                                  </p:childTnLst>
                                </p:cTn>
                              </p:par>
                            </p:childTnLst>
                          </p:cTn>
                        </p:par>
                        <p:par>
                          <p:cTn id="10" fill="hold">
                            <p:stCondLst>
                              <p:cond delay="1000"/>
                            </p:stCondLst>
                            <p:childTnLst>
                              <p:par>
                                <p:cTn id="11" presetID="3" presetClass="emph" presetSubtype="2" fill="hold" nodeType="afterEffect">
                                  <p:stCondLst>
                                    <p:cond delay="0"/>
                                  </p:stCondLst>
                                  <p:childTnLst>
                                    <p:animClr clrSpc="rgb" dir="cw">
                                      <p:cBhvr override="childStyle">
                                        <p:cTn id="12" dur="500" fill="hold"/>
                                        <p:tgtEl>
                                          <p:spTgt spid="24">
                                            <p:txEl>
                                              <p:pRg st="0" end="0"/>
                                            </p:txEl>
                                          </p:spTgt>
                                        </p:tgtEl>
                                        <p:attrNameLst>
                                          <p:attrName>style.color</p:attrName>
                                        </p:attrNameLst>
                                      </p:cBhvr>
                                      <p:to>
                                        <a:srgbClr val="F7964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16"/>
          <p:cNvSpPr>
            <a:spLocks noChangeArrowheads="1"/>
          </p:cNvSpPr>
          <p:nvPr/>
        </p:nvSpPr>
        <p:spPr bwMode="auto">
          <a:xfrm>
            <a:off x="156315" y="1124744"/>
            <a:ext cx="8459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0000"/>
                </a:solidFill>
                <a:latin typeface="微软雅黑" pitchFamily="34" charset="-122"/>
                <a:ea typeface="微软雅黑" pitchFamily="34" charset="-122"/>
              </a:rPr>
              <a:t>（二）</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建筑法</a:t>
            </a:r>
            <a:r>
              <a:rPr lang="en-US" altLang="zh-CN" sz="2000" b="1" dirty="0">
                <a:solidFill>
                  <a:srgbClr val="000000"/>
                </a:solidFill>
                <a:latin typeface="微软雅黑" pitchFamily="34" charset="-122"/>
                <a:ea typeface="微软雅黑" pitchFamily="34" charset="-122"/>
              </a:rPr>
              <a:t>》</a:t>
            </a:r>
            <a:r>
              <a:rPr lang="zh-CN" altLang="en-US" sz="2000" b="1" dirty="0" smtClean="0">
                <a:solidFill>
                  <a:srgbClr val="000000"/>
                </a:solidFill>
                <a:latin typeface="微软雅黑" pitchFamily="34" charset="-122"/>
                <a:ea typeface="微软雅黑" pitchFamily="34" charset="-122"/>
              </a:rPr>
              <a:t>对“</a:t>
            </a:r>
            <a:r>
              <a:rPr lang="en-US" altLang="zh-CN" sz="2000" b="1" dirty="0" smtClean="0">
                <a:solidFill>
                  <a:srgbClr val="000000"/>
                </a:solidFill>
                <a:latin typeface="微软雅黑" pitchFamily="34" charset="-122"/>
                <a:ea typeface="微软雅黑" pitchFamily="34" charset="-122"/>
              </a:rPr>
              <a:t>13</a:t>
            </a:r>
            <a:r>
              <a:rPr lang="zh-CN" altLang="en-US" sz="2000" b="1" dirty="0" smtClean="0">
                <a:solidFill>
                  <a:srgbClr val="000000"/>
                </a:solidFill>
                <a:latin typeface="微软雅黑" pitchFamily="34" charset="-122"/>
                <a:ea typeface="微软雅黑" pitchFamily="34" charset="-122"/>
              </a:rPr>
              <a:t>清单”中</a:t>
            </a:r>
            <a:r>
              <a:rPr lang="zh-CN" altLang="en-US" sz="2000" b="1" dirty="0">
                <a:solidFill>
                  <a:srgbClr val="000000"/>
                </a:solidFill>
                <a:latin typeface="微软雅黑" pitchFamily="34" charset="-122"/>
                <a:ea typeface="微软雅黑" pitchFamily="34" charset="-122"/>
              </a:rPr>
              <a:t>强制性条文的法律效力予以肯定</a:t>
            </a:r>
          </a:p>
        </p:txBody>
      </p:sp>
      <p:sp>
        <p:nvSpPr>
          <p:cNvPr id="24582" name="矩形 13"/>
          <p:cNvSpPr>
            <a:spLocks noChangeArrowheads="1"/>
          </p:cNvSpPr>
          <p:nvPr/>
        </p:nvSpPr>
        <p:spPr bwMode="auto">
          <a:xfrm>
            <a:off x="838621" y="1860772"/>
            <a:ext cx="10513167" cy="1208188"/>
          </a:xfrm>
          <a:prstGeom prst="rect">
            <a:avLst/>
          </a:prstGeom>
          <a:noFill/>
          <a:ln w="254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p>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建筑法</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第十八条规定：    </a:t>
            </a:r>
            <a:endParaRPr lang="en-US" altLang="zh-CN"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建筑工程造价应当按照</a:t>
            </a: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国家有关规定</a:t>
            </a:r>
            <a:r>
              <a:rPr lang="zh-CN" altLang="en-US" b="1" dirty="0">
                <a:latin typeface="微软雅黑" panose="020B0503020204020204" pitchFamily="34" charset="-122"/>
                <a:ea typeface="微软雅黑" panose="020B0503020204020204" pitchFamily="34" charset="-122"/>
              </a:rPr>
              <a:t>，由发包单位与承包单位在合同中约定。公开招标发包的，其造价的约定，须遵守招标投标法律的规定。发包单位应当按照合同的约定，及时拨付工程款项。</a:t>
            </a:r>
          </a:p>
        </p:txBody>
      </p:sp>
      <p:sp>
        <p:nvSpPr>
          <p:cNvPr id="12" name="矩形 11"/>
          <p:cNvSpPr>
            <a:spLocks noChangeArrowheads="1"/>
          </p:cNvSpPr>
          <p:nvPr/>
        </p:nvSpPr>
        <p:spPr bwMode="auto">
          <a:xfrm>
            <a:off x="1054644" y="4653136"/>
            <a:ext cx="10081120" cy="1231106"/>
          </a:xfrm>
          <a:prstGeom prst="rect">
            <a:avLst/>
          </a:prstGeom>
          <a:noFill/>
          <a:ln w="9525">
            <a:noFill/>
            <a:miter lim="800000"/>
            <a:headEnd/>
            <a:tailEnd/>
          </a:ln>
          <a:extLst/>
        </p:spPr>
        <p:txBody>
          <a:bodyPr wrap="square">
            <a:spAutoFit/>
          </a:bodyPr>
          <a:lstStyle/>
          <a:p>
            <a:pPr indent="457200"/>
            <a:r>
              <a:rPr lang="zh-CN" altLang="en-US" b="1" dirty="0">
                <a:solidFill>
                  <a:schemeClr val="accent6">
                    <a:lumMod val="75000"/>
                  </a:schemeClr>
                </a:solidFill>
                <a:latin typeface="微软雅黑" panose="020B0503020204020204" pitchFamily="34" charset="-122"/>
                <a:ea typeface="微软雅黑" panose="020B0503020204020204" pitchFamily="34" charset="-122"/>
              </a:rPr>
              <a:t>国家有关</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规定：</a:t>
            </a:r>
            <a:r>
              <a:rPr lang="en-US" altLang="zh-CN" dirty="0" smtClean="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建设工程工程量清单计价规范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rPr>
              <a:t>GB50500-2013</a:t>
            </a:r>
            <a:r>
              <a:rPr lang="zh-CN" altLang="en-US" dirty="0">
                <a:solidFill>
                  <a:srgbClr val="000000"/>
                </a:solidFill>
                <a:latin typeface="微软雅黑" panose="020B0503020204020204" pitchFamily="34" charset="-122"/>
                <a:ea typeface="微软雅黑" panose="020B0503020204020204" pitchFamily="34" charset="-122"/>
              </a:rPr>
              <a:t>）是建设工程参与各方执行建设工程计价行为的强制性标准，是政府对建设工程的执行情况实施监督的重要依据，违反了</a:t>
            </a:r>
            <a:r>
              <a:rPr lang="en-US" altLang="zh-CN" dirty="0">
                <a:solidFill>
                  <a:srgbClr val="000000"/>
                </a:solidFill>
                <a:latin typeface="微软雅黑" panose="020B0503020204020204" pitchFamily="34" charset="-122"/>
                <a:ea typeface="微软雅黑" panose="020B0503020204020204" pitchFamily="34" charset="-122"/>
              </a:rPr>
              <a:t>13</a:t>
            </a:r>
            <a:r>
              <a:rPr lang="zh-CN" altLang="en-US" dirty="0">
                <a:solidFill>
                  <a:srgbClr val="000000"/>
                </a:solidFill>
                <a:latin typeface="微软雅黑" panose="020B0503020204020204" pitchFamily="34" charset="-122"/>
                <a:ea typeface="微软雅黑" panose="020B0503020204020204" pitchFamily="34" charset="-122"/>
              </a:rPr>
              <a:t>版</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清单计价规范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，也就违反了</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建筑法</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第十八条的相关规定。因此违反</a:t>
            </a:r>
            <a:r>
              <a:rPr lang="en-US" altLang="zh-CN" dirty="0">
                <a:solidFill>
                  <a:srgbClr val="000000"/>
                </a:solidFill>
                <a:latin typeface="微软雅黑" panose="020B0503020204020204" pitchFamily="34" charset="-122"/>
                <a:ea typeface="微软雅黑" panose="020B0503020204020204" pitchFamily="34" charset="-122"/>
              </a:rPr>
              <a:t>13</a:t>
            </a:r>
            <a:r>
              <a:rPr lang="zh-CN" altLang="en-US" dirty="0">
                <a:solidFill>
                  <a:srgbClr val="000000"/>
                </a:solidFill>
                <a:latin typeface="微软雅黑" panose="020B0503020204020204" pitchFamily="34" charset="-122"/>
                <a:ea typeface="微软雅黑" panose="020B0503020204020204" pitchFamily="34" charset="-122"/>
              </a:rPr>
              <a:t>版</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清单计价规范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规定的强制性条文而签订的合同条款需要改正，招标文件的相应规定无效。</a:t>
            </a:r>
          </a:p>
        </p:txBody>
      </p:sp>
      <p:sp>
        <p:nvSpPr>
          <p:cNvPr id="2" name="矩形 1"/>
          <p:cNvSpPr/>
          <p:nvPr/>
        </p:nvSpPr>
        <p:spPr>
          <a:xfrm>
            <a:off x="897226" y="3645024"/>
            <a:ext cx="10395956" cy="923330"/>
          </a:xfrm>
          <a:prstGeom prst="rect">
            <a:avLst/>
          </a:prstGeom>
          <a:ln>
            <a:noFill/>
          </a:ln>
        </p:spPr>
        <p:txBody>
          <a:bodyPr wrap="square">
            <a:spAutoFit/>
          </a:bodyPr>
          <a:lstStyle/>
          <a:p>
            <a:pPr indent="457200"/>
            <a:r>
              <a:rPr lang="zh-CN" altLang="zh-CN" dirty="0">
                <a:solidFill>
                  <a:srgbClr val="000000"/>
                </a:solidFill>
                <a:latin typeface="微软雅黑" panose="020B0503020204020204" pitchFamily="34" charset="-122"/>
                <a:ea typeface="微软雅黑" panose="020B0503020204020204" pitchFamily="34" charset="-122"/>
                <a:cs typeface="Calibri" pitchFamily="34" charset="0"/>
              </a:rPr>
              <a:t>《建设工程工程量清单计价规范》主要运用在建筑领域，用于规范建筑领域计价行为，那么</a:t>
            </a:r>
            <a:r>
              <a:rPr lang="zh-CN" altLang="zh-CN" dirty="0">
                <a:solidFill>
                  <a:schemeClr val="accent6">
                    <a:lumMod val="75000"/>
                  </a:schemeClr>
                </a:solidFill>
                <a:latin typeface="微软雅黑" panose="020B0503020204020204" pitchFamily="34" charset="-122"/>
                <a:ea typeface="微软雅黑" panose="020B0503020204020204" pitchFamily="34" charset="-122"/>
                <a:cs typeface="Calibri" pitchFamily="34" charset="0"/>
              </a:rPr>
              <a:t>《中华人民共和国建筑法》作为建筑行业的基本法律</a:t>
            </a:r>
            <a:r>
              <a:rPr lang="zh-CN" altLang="zh-CN" dirty="0">
                <a:solidFill>
                  <a:srgbClr val="000000"/>
                </a:solidFill>
                <a:latin typeface="微软雅黑" panose="020B0503020204020204" pitchFamily="34" charset="-122"/>
                <a:ea typeface="微软雅黑" panose="020B0503020204020204" pitchFamily="34" charset="-122"/>
                <a:cs typeface="Calibri" pitchFamily="34" charset="0"/>
              </a:rPr>
              <a:t>，对于</a:t>
            </a:r>
            <a:r>
              <a:rPr lang="zh-CN" altLang="en-US" dirty="0">
                <a:solidFill>
                  <a:srgbClr val="000000"/>
                </a:solidFill>
                <a:latin typeface="微软雅黑" panose="020B0503020204020204" pitchFamily="34" charset="-122"/>
                <a:ea typeface="微软雅黑" panose="020B0503020204020204" pitchFamily="34" charset="-122"/>
                <a:cs typeface="Calibri" pitchFamily="34" charset="0"/>
              </a:rPr>
              <a:t>建筑类</a:t>
            </a:r>
            <a:r>
              <a:rPr lang="zh-CN" altLang="zh-CN" dirty="0">
                <a:solidFill>
                  <a:srgbClr val="000000"/>
                </a:solidFill>
                <a:latin typeface="微软雅黑" panose="020B0503020204020204" pitchFamily="34" charset="-122"/>
                <a:ea typeface="微软雅黑" panose="020B0503020204020204" pitchFamily="34" charset="-122"/>
                <a:cs typeface="Calibri" pitchFamily="34" charset="0"/>
              </a:rPr>
              <a:t>国家标准、规范必然会产生重要的影响作用</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 name="矩形 8"/>
          <p:cNvSpPr/>
          <p:nvPr/>
        </p:nvSpPr>
        <p:spPr>
          <a:xfrm>
            <a:off x="1702718" y="169476"/>
            <a:ext cx="844333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一、现阶段建设法律法规规定效力大于合同约定效力</a:t>
            </a:r>
          </a:p>
        </p:txBody>
      </p:sp>
    </p:spTree>
    <p:extLst>
      <p:ext uri="{BB962C8B-B14F-4D97-AF65-F5344CB8AC3E}">
        <p14:creationId xmlns:p14="http://schemas.microsoft.com/office/powerpoint/2010/main" val="422251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391140" y="4745754"/>
            <a:ext cx="8215830" cy="811367"/>
          </a:xfrm>
          <a:prstGeom prst="rect">
            <a:avLst/>
          </a:prstGeom>
          <a:noFill/>
          <a:ln w="9525">
            <a:noFill/>
            <a:miter lim="800000"/>
            <a:headEnd/>
            <a:tailEnd/>
          </a:ln>
          <a:extLst/>
        </p:spPr>
        <p:txBody>
          <a:bodyPr lIns="36000" tIns="36000" rIns="36000" bIns="36000" anchor="ctr">
            <a:spAutoFit/>
          </a:bodyPr>
          <a:lstStyle/>
          <a:p>
            <a:r>
              <a:rPr lang="zh-CN" altLang="en-US" sz="1600" b="1" dirty="0">
                <a:solidFill>
                  <a:srgbClr val="000000"/>
                </a:solidFill>
                <a:latin typeface="微软雅黑" pitchFamily="34" charset="-122"/>
                <a:ea typeface="微软雅黑" pitchFamily="34" charset="-122"/>
              </a:rPr>
              <a:t>       招标文件满足</a:t>
            </a:r>
            <a:r>
              <a:rPr lang="en-US" altLang="zh-CN" sz="1600" b="1" dirty="0">
                <a:solidFill>
                  <a:srgbClr val="000000"/>
                </a:solidFill>
                <a:latin typeface="微软雅黑" pitchFamily="34" charset="-122"/>
                <a:ea typeface="微软雅黑" pitchFamily="34" charset="-122"/>
                <a:cs typeface="Times New Roman" pitchFamily="18" charset="0"/>
              </a:rPr>
              <a:t>《</a:t>
            </a:r>
            <a:r>
              <a:rPr lang="zh-CN" altLang="en-US" sz="1600" b="1" dirty="0">
                <a:solidFill>
                  <a:srgbClr val="000000"/>
                </a:solidFill>
                <a:latin typeface="微软雅黑" pitchFamily="34" charset="-122"/>
                <a:ea typeface="微软雅黑" pitchFamily="34" charset="-122"/>
              </a:rPr>
              <a:t>合同法</a:t>
            </a:r>
            <a:r>
              <a:rPr lang="en-US" altLang="zh-CN" sz="1600" b="1" dirty="0">
                <a:solidFill>
                  <a:srgbClr val="000000"/>
                </a:solidFill>
                <a:latin typeface="微软雅黑" pitchFamily="34" charset="-122"/>
                <a:ea typeface="微软雅黑" pitchFamily="34" charset="-122"/>
              </a:rPr>
              <a:t>》</a:t>
            </a:r>
            <a:r>
              <a:rPr lang="zh-CN" altLang="en-US" sz="1600" b="1" dirty="0">
                <a:solidFill>
                  <a:srgbClr val="000000"/>
                </a:solidFill>
                <a:latin typeface="微软雅黑" pitchFamily="34" charset="-122"/>
                <a:ea typeface="微软雅黑" pitchFamily="34" charset="-122"/>
              </a:rPr>
              <a:t>第三十九条所规定的格式条款应具备的条件，因此建设项目交易阶段，业主提供招标文件，应执行</a:t>
            </a:r>
            <a:r>
              <a:rPr lang="en-US" altLang="zh-CN" sz="1600" b="1" dirty="0">
                <a:solidFill>
                  <a:srgbClr val="000000"/>
                </a:solidFill>
                <a:latin typeface="微软雅黑" pitchFamily="34" charset="-122"/>
                <a:ea typeface="微软雅黑" pitchFamily="34" charset="-122"/>
              </a:rPr>
              <a:t>《</a:t>
            </a:r>
            <a:r>
              <a:rPr lang="zh-CN" altLang="en-US" sz="1600" b="1" dirty="0">
                <a:solidFill>
                  <a:srgbClr val="000000"/>
                </a:solidFill>
                <a:latin typeface="微软雅黑" pitchFamily="34" charset="-122"/>
                <a:ea typeface="微软雅黑" pitchFamily="34" charset="-122"/>
              </a:rPr>
              <a:t>合同法</a:t>
            </a:r>
            <a:r>
              <a:rPr lang="en-US" altLang="zh-CN" sz="1600" b="1" dirty="0">
                <a:solidFill>
                  <a:srgbClr val="000000"/>
                </a:solidFill>
                <a:latin typeface="微软雅黑" pitchFamily="34" charset="-122"/>
                <a:ea typeface="微软雅黑" pitchFamily="34" charset="-122"/>
              </a:rPr>
              <a:t>》</a:t>
            </a:r>
            <a:r>
              <a:rPr lang="zh-CN" altLang="en-US" sz="1600" b="1" dirty="0">
                <a:solidFill>
                  <a:srgbClr val="000000"/>
                </a:solidFill>
                <a:latin typeface="微软雅黑" pitchFamily="34" charset="-122"/>
                <a:ea typeface="微软雅黑" pitchFamily="34" charset="-122"/>
              </a:rPr>
              <a:t>第三十九条的规定，遵循公平原则确定当事人之间的权利和义务</a:t>
            </a:r>
            <a:r>
              <a:rPr lang="zh-CN" altLang="en-US" sz="1600" b="1" dirty="0" smtClean="0">
                <a:solidFill>
                  <a:srgbClr val="000000"/>
                </a:solidFill>
                <a:latin typeface="微软雅黑" pitchFamily="34" charset="-122"/>
                <a:ea typeface="微软雅黑" pitchFamily="34" charset="-122"/>
              </a:rPr>
              <a:t>。</a:t>
            </a:r>
            <a:r>
              <a:rPr lang="en-US" altLang="zh-CN" sz="1600" b="1" dirty="0" smtClean="0">
                <a:solidFill>
                  <a:srgbClr val="000000"/>
                </a:solidFill>
                <a:latin typeface="微软雅黑" pitchFamily="34" charset="-122"/>
                <a:ea typeface="微软雅黑" pitchFamily="34" charset="-122"/>
              </a:rPr>
              <a:t>   </a:t>
            </a:r>
            <a:endParaRPr lang="zh-CN" altLang="en-US" sz="1600" b="1" dirty="0">
              <a:solidFill>
                <a:srgbClr val="000000"/>
              </a:solidFill>
              <a:latin typeface="微软雅黑" pitchFamily="34" charset="-122"/>
              <a:ea typeface="微软雅黑" pitchFamily="34" charset="-122"/>
            </a:endParaRPr>
          </a:p>
        </p:txBody>
      </p:sp>
      <p:sp>
        <p:nvSpPr>
          <p:cNvPr id="11" name="矩形 10"/>
          <p:cNvSpPr/>
          <p:nvPr/>
        </p:nvSpPr>
        <p:spPr bwMode="auto">
          <a:xfrm>
            <a:off x="8761859" y="1124744"/>
            <a:ext cx="3428554" cy="4896544"/>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mtClean="0">
              <a:solidFill>
                <a:srgbClr val="FFFFFF"/>
              </a:solidFill>
              <a:latin typeface="微软雅黑" panose="020B0503020204020204" pitchFamily="34" charset="-122"/>
              <a:ea typeface="微软雅黑" panose="020B0503020204020204" pitchFamily="34" charset="-122"/>
            </a:endParaRPr>
          </a:p>
        </p:txBody>
      </p:sp>
      <p:sp>
        <p:nvSpPr>
          <p:cNvPr id="26631" name="矩形 1"/>
          <p:cNvSpPr>
            <a:spLocks noChangeArrowheads="1"/>
          </p:cNvSpPr>
          <p:nvPr/>
        </p:nvSpPr>
        <p:spPr bwMode="auto">
          <a:xfrm>
            <a:off x="8795722" y="2371726"/>
            <a:ext cx="3555537" cy="201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r>
              <a:rPr lang="en-US" altLang="zh-CN" sz="1400" b="1" dirty="0">
                <a:solidFill>
                  <a:schemeClr val="accent6">
                    <a:lumMod val="75000"/>
                  </a:schemeClr>
                </a:solidFill>
                <a:latin typeface="微软雅黑" pitchFamily="34" charset="-122"/>
                <a:ea typeface="微软雅黑" pitchFamily="34" charset="-122"/>
              </a:rPr>
              <a:t>《</a:t>
            </a:r>
            <a:r>
              <a:rPr lang="zh-CN" altLang="en-US" sz="1400" b="1" dirty="0">
                <a:solidFill>
                  <a:schemeClr val="accent6">
                    <a:lumMod val="75000"/>
                  </a:schemeClr>
                </a:solidFill>
                <a:latin typeface="微软雅黑" pitchFamily="34" charset="-122"/>
                <a:ea typeface="微软雅黑" pitchFamily="34" charset="-122"/>
              </a:rPr>
              <a:t>合同法</a:t>
            </a:r>
            <a:r>
              <a:rPr lang="en-US" altLang="zh-CN" sz="1400" b="1" dirty="0">
                <a:solidFill>
                  <a:schemeClr val="accent6">
                    <a:lumMod val="75000"/>
                  </a:schemeClr>
                </a:solidFill>
                <a:latin typeface="微软雅黑" pitchFamily="34" charset="-122"/>
                <a:ea typeface="微软雅黑" pitchFamily="34" charset="-122"/>
              </a:rPr>
              <a:t>》</a:t>
            </a:r>
            <a:r>
              <a:rPr lang="zh-CN" altLang="en-US" sz="1400" b="1" dirty="0">
                <a:solidFill>
                  <a:schemeClr val="accent6">
                    <a:lumMod val="75000"/>
                  </a:schemeClr>
                </a:solidFill>
                <a:latin typeface="微软雅黑" pitchFamily="34" charset="-122"/>
                <a:ea typeface="微软雅黑" pitchFamily="34" charset="-122"/>
              </a:rPr>
              <a:t>第五十二条</a:t>
            </a:r>
            <a:endParaRPr lang="en-US" altLang="zh-CN" sz="1400" b="1" dirty="0">
              <a:solidFill>
                <a:schemeClr val="accent6">
                  <a:lumMod val="75000"/>
                </a:schemeClr>
              </a:solidFill>
              <a:latin typeface="微软雅黑" pitchFamily="34" charset="-122"/>
              <a:ea typeface="微软雅黑" pitchFamily="34" charset="-122"/>
            </a:endParaRPr>
          </a:p>
          <a:p>
            <a:r>
              <a:rPr lang="zh-CN" altLang="en-US" sz="1400" b="1" dirty="0">
                <a:latin typeface="微软雅黑" pitchFamily="34" charset="-122"/>
                <a:ea typeface="微软雅黑" pitchFamily="34" charset="-122"/>
              </a:rPr>
              <a:t>有下列情形之一的，合同无效：</a:t>
            </a:r>
            <a:endParaRPr lang="en-US" altLang="zh-CN" sz="1400" b="1" dirty="0">
              <a:latin typeface="微软雅黑" pitchFamily="34" charset="-122"/>
              <a:ea typeface="微软雅黑" pitchFamily="34" charset="-122"/>
            </a:endParaRPr>
          </a:p>
          <a:p>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一</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一方以欺诈、胁迫的手段订立合同，损害国家利益</a:t>
            </a:r>
            <a:r>
              <a:rPr lang="en-US" altLang="zh-CN" sz="1400" b="1" dirty="0">
                <a:latin typeface="微软雅黑" pitchFamily="34" charset="-122"/>
                <a:ea typeface="微软雅黑" pitchFamily="34" charset="-122"/>
              </a:rPr>
              <a:t>;</a:t>
            </a:r>
          </a:p>
          <a:p>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二</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恶意串通，损害国家、集体或者第三人利益</a:t>
            </a:r>
            <a:r>
              <a:rPr lang="en-US" altLang="zh-CN" sz="1400" b="1" dirty="0">
                <a:latin typeface="微软雅黑" pitchFamily="34" charset="-122"/>
                <a:ea typeface="微软雅黑" pitchFamily="34" charset="-122"/>
              </a:rPr>
              <a:t>;</a:t>
            </a:r>
          </a:p>
          <a:p>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三</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以合法形式掩盖非法目的</a:t>
            </a:r>
            <a:r>
              <a:rPr lang="en-US" altLang="zh-CN" sz="1400" b="1" dirty="0">
                <a:latin typeface="微软雅黑" pitchFamily="34" charset="-122"/>
                <a:ea typeface="微软雅黑" pitchFamily="34" charset="-122"/>
              </a:rPr>
              <a:t>;</a:t>
            </a:r>
          </a:p>
          <a:p>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四</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损害社会公共利益</a:t>
            </a:r>
            <a:r>
              <a:rPr lang="en-US" altLang="zh-CN" sz="1400" b="1" dirty="0">
                <a:latin typeface="微软雅黑" pitchFamily="34" charset="-122"/>
                <a:ea typeface="微软雅黑" pitchFamily="34" charset="-122"/>
              </a:rPr>
              <a:t>;</a:t>
            </a:r>
          </a:p>
          <a:p>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五</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违反法律、行政法规的强制性规定。</a:t>
            </a:r>
          </a:p>
        </p:txBody>
      </p:sp>
      <p:sp>
        <p:nvSpPr>
          <p:cNvPr id="26632" name="矩形 13"/>
          <p:cNvSpPr>
            <a:spLocks noChangeArrowheads="1"/>
          </p:cNvSpPr>
          <p:nvPr/>
        </p:nvSpPr>
        <p:spPr bwMode="auto">
          <a:xfrm>
            <a:off x="8905774" y="4751388"/>
            <a:ext cx="321268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r>
              <a:rPr lang="en-US" altLang="zh-CN" sz="1400" b="1" dirty="0">
                <a:solidFill>
                  <a:schemeClr val="accent6">
                    <a:lumMod val="75000"/>
                  </a:schemeClr>
                </a:solidFill>
                <a:latin typeface="微软雅黑" pitchFamily="34" charset="-122"/>
                <a:ea typeface="微软雅黑" pitchFamily="34" charset="-122"/>
              </a:rPr>
              <a:t>《</a:t>
            </a:r>
            <a:r>
              <a:rPr lang="zh-CN" altLang="en-US" sz="1400" b="1" dirty="0">
                <a:solidFill>
                  <a:schemeClr val="accent6">
                    <a:lumMod val="75000"/>
                  </a:schemeClr>
                </a:solidFill>
                <a:latin typeface="微软雅黑" pitchFamily="34" charset="-122"/>
                <a:ea typeface="微软雅黑" pitchFamily="34" charset="-122"/>
              </a:rPr>
              <a:t>合同法</a:t>
            </a:r>
            <a:r>
              <a:rPr lang="en-US" altLang="zh-CN" sz="1400" b="1" dirty="0">
                <a:solidFill>
                  <a:schemeClr val="accent6">
                    <a:lumMod val="75000"/>
                  </a:schemeClr>
                </a:solidFill>
                <a:latin typeface="微软雅黑" pitchFamily="34" charset="-122"/>
                <a:ea typeface="微软雅黑" pitchFamily="34" charset="-122"/>
              </a:rPr>
              <a:t>》</a:t>
            </a:r>
            <a:r>
              <a:rPr lang="zh-CN" altLang="en-US" sz="1400" b="1" dirty="0">
                <a:solidFill>
                  <a:schemeClr val="accent6">
                    <a:lumMod val="75000"/>
                  </a:schemeClr>
                </a:solidFill>
                <a:latin typeface="微软雅黑" pitchFamily="34" charset="-122"/>
                <a:ea typeface="微软雅黑" pitchFamily="34" charset="-122"/>
              </a:rPr>
              <a:t>第五十三条　</a:t>
            </a:r>
            <a:endParaRPr lang="en-US" altLang="zh-CN" sz="1400" b="1" dirty="0">
              <a:solidFill>
                <a:schemeClr val="accent6">
                  <a:lumMod val="75000"/>
                </a:schemeClr>
              </a:solidFill>
              <a:latin typeface="微软雅黑" pitchFamily="34" charset="-122"/>
              <a:ea typeface="微软雅黑" pitchFamily="34" charset="-122"/>
            </a:endParaRPr>
          </a:p>
          <a:p>
            <a:r>
              <a:rPr lang="zh-CN" altLang="en-US" sz="1400" b="1" dirty="0">
                <a:latin typeface="微软雅黑" pitchFamily="34" charset="-122"/>
                <a:ea typeface="微软雅黑" pitchFamily="34" charset="-122"/>
              </a:rPr>
              <a:t>合同中的下列免责条款无效：</a:t>
            </a:r>
          </a:p>
          <a:p>
            <a:r>
              <a:rPr lang="zh-CN" altLang="en-US" sz="1400" b="1" dirty="0">
                <a:latin typeface="微软雅黑" pitchFamily="34" charset="-122"/>
                <a:ea typeface="微软雅黑" pitchFamily="34" charset="-122"/>
              </a:rPr>
              <a:t>（一）造成对方人身伤害的；</a:t>
            </a:r>
          </a:p>
          <a:p>
            <a:r>
              <a:rPr lang="zh-CN" altLang="en-US" sz="1400" b="1" dirty="0">
                <a:latin typeface="微软雅黑" pitchFamily="34" charset="-122"/>
                <a:ea typeface="微软雅黑" pitchFamily="34" charset="-122"/>
              </a:rPr>
              <a:t>（二）因故意或者重大过失造成对方财产损失的。</a:t>
            </a:r>
          </a:p>
        </p:txBody>
      </p:sp>
      <p:sp>
        <p:nvSpPr>
          <p:cNvPr id="28680" name="矩形 13"/>
          <p:cNvSpPr>
            <a:spLocks noChangeArrowheads="1"/>
          </p:cNvSpPr>
          <p:nvPr/>
        </p:nvSpPr>
        <p:spPr bwMode="auto">
          <a:xfrm>
            <a:off x="434526" y="2183726"/>
            <a:ext cx="8129058" cy="2031325"/>
          </a:xfrm>
          <a:prstGeom prst="rect">
            <a:avLst/>
          </a:prstGeom>
          <a:noFill/>
          <a:ln w="254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合同法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第三十九条规定：</a:t>
            </a:r>
          </a:p>
          <a:p>
            <a:r>
              <a:rPr lang="zh-CN" altLang="en-US" dirty="0">
                <a:latin typeface="微软雅黑" pitchFamily="34" charset="-122"/>
                <a:ea typeface="微软雅黑" pitchFamily="34" charset="-122"/>
              </a:rPr>
              <a:t>      采用格式条款订立合同的，提供</a:t>
            </a:r>
            <a:r>
              <a:rPr lang="zh-CN" altLang="en-US" b="1" dirty="0">
                <a:solidFill>
                  <a:schemeClr val="accent6">
                    <a:lumMod val="75000"/>
                  </a:schemeClr>
                </a:solidFill>
                <a:latin typeface="微软雅黑" pitchFamily="34" charset="-122"/>
                <a:ea typeface="微软雅黑" pitchFamily="34" charset="-122"/>
              </a:rPr>
              <a:t>格式条款</a:t>
            </a:r>
            <a:r>
              <a:rPr lang="zh-CN" altLang="en-US" dirty="0">
                <a:latin typeface="微软雅黑" pitchFamily="34" charset="-122"/>
                <a:ea typeface="微软雅黑" pitchFamily="34" charset="-122"/>
              </a:rPr>
              <a:t>的一方应当</a:t>
            </a:r>
            <a:r>
              <a:rPr lang="zh-CN" altLang="en-US" b="1" dirty="0">
                <a:solidFill>
                  <a:schemeClr val="accent6">
                    <a:lumMod val="75000"/>
                  </a:schemeClr>
                </a:solidFill>
                <a:latin typeface="微软雅黑" pitchFamily="34" charset="-122"/>
                <a:ea typeface="微软雅黑" pitchFamily="34" charset="-122"/>
              </a:rPr>
              <a:t>遵循公平原则</a:t>
            </a:r>
            <a:r>
              <a:rPr lang="zh-CN" altLang="en-US" dirty="0">
                <a:latin typeface="微软雅黑" pitchFamily="34" charset="-122"/>
                <a:ea typeface="微软雅黑" pitchFamily="34" charset="-122"/>
              </a:rPr>
              <a:t>确定当事人之间的权利和义务，并采取合理的方式提请对方注意免除或者限制其责任的条款，按照对方的要求，对该条款予以说明。</a:t>
            </a:r>
          </a:p>
          <a:p>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合同法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第四十条规定：</a:t>
            </a:r>
          </a:p>
          <a:p>
            <a:r>
              <a:rPr lang="zh-CN" altLang="en-US" dirty="0">
                <a:latin typeface="微软雅黑" pitchFamily="34" charset="-122"/>
                <a:ea typeface="微软雅黑" pitchFamily="34" charset="-122"/>
              </a:rPr>
              <a:t>       格式条款具有本法</a:t>
            </a:r>
            <a:r>
              <a:rPr lang="zh-CN" altLang="en-US" b="1" dirty="0">
                <a:latin typeface="微软雅黑" pitchFamily="34" charset="-122"/>
                <a:ea typeface="微软雅黑" pitchFamily="34" charset="-122"/>
              </a:rPr>
              <a:t>第五十二条和第五十三条</a:t>
            </a:r>
            <a:r>
              <a:rPr lang="zh-CN" altLang="en-US" dirty="0">
                <a:latin typeface="微软雅黑" pitchFamily="34" charset="-122"/>
                <a:ea typeface="微软雅黑" pitchFamily="34" charset="-122"/>
              </a:rPr>
              <a:t>规定情形的，或者</a:t>
            </a:r>
            <a:r>
              <a:rPr lang="zh-CN" altLang="en-US" b="1" dirty="0">
                <a:solidFill>
                  <a:schemeClr val="accent6">
                    <a:lumMod val="75000"/>
                  </a:schemeClr>
                </a:solidFill>
                <a:latin typeface="微软雅黑" pitchFamily="34" charset="-122"/>
                <a:ea typeface="微软雅黑" pitchFamily="34" charset="-122"/>
              </a:rPr>
              <a:t>提供格式条款一方免除其责任</a:t>
            </a:r>
            <a:r>
              <a:rPr lang="zh-CN" altLang="en-US" dirty="0">
                <a:latin typeface="微软雅黑" pitchFamily="34" charset="-122"/>
                <a:ea typeface="微软雅黑" pitchFamily="34" charset="-122"/>
              </a:rPr>
              <a:t>、加重对方责任、排除对方主要权利的，该条款无效。</a:t>
            </a:r>
          </a:p>
        </p:txBody>
      </p:sp>
      <p:sp>
        <p:nvSpPr>
          <p:cNvPr id="28681" name="矩形 11"/>
          <p:cNvSpPr>
            <a:spLocks noChangeArrowheads="1"/>
          </p:cNvSpPr>
          <p:nvPr/>
        </p:nvSpPr>
        <p:spPr bwMode="auto">
          <a:xfrm>
            <a:off x="373322" y="1268760"/>
            <a:ext cx="8251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0000"/>
                </a:solidFill>
                <a:latin typeface="微软雅黑" pitchFamily="34" charset="-122"/>
                <a:ea typeface="微软雅黑" pitchFamily="34" charset="-122"/>
              </a:rPr>
              <a:t>（三）</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合同法</a:t>
            </a:r>
            <a:r>
              <a:rPr lang="en-US" altLang="zh-CN" sz="2000" b="1" dirty="0">
                <a:solidFill>
                  <a:srgbClr val="000000"/>
                </a:solidFill>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关于格式条款的规定削弱了合同中不合理约定的效力</a:t>
            </a:r>
          </a:p>
        </p:txBody>
      </p:sp>
      <p:sp>
        <p:nvSpPr>
          <p:cNvPr id="13" name="矩形 12"/>
          <p:cNvSpPr>
            <a:spLocks noChangeArrowheads="1"/>
          </p:cNvSpPr>
          <p:nvPr/>
        </p:nvSpPr>
        <p:spPr bwMode="auto">
          <a:xfrm>
            <a:off x="8833817" y="1377950"/>
            <a:ext cx="3356596"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accent6">
                    <a:lumMod val="75000"/>
                  </a:schemeClr>
                </a:solidFill>
                <a:latin typeface="微软雅黑" pitchFamily="34" charset="-122"/>
                <a:ea typeface="微软雅黑" pitchFamily="34" charset="-122"/>
              </a:rPr>
              <a:t>格式条款：</a:t>
            </a:r>
            <a:r>
              <a:rPr lang="zh-CN" altLang="en-US" sz="1400" b="1" dirty="0">
                <a:latin typeface="微软雅黑" pitchFamily="34" charset="-122"/>
                <a:ea typeface="微软雅黑" pitchFamily="34" charset="-122"/>
              </a:rPr>
              <a:t>是当事人为了重复使用而预先拟定，并在订立合同时未与对方协商的条款。</a:t>
            </a:r>
          </a:p>
        </p:txBody>
      </p:sp>
      <p:sp>
        <p:nvSpPr>
          <p:cNvPr id="15" name="矩形 14"/>
          <p:cNvSpPr/>
          <p:nvPr/>
        </p:nvSpPr>
        <p:spPr>
          <a:xfrm>
            <a:off x="1702718" y="169476"/>
            <a:ext cx="8443337"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一、现阶段建设法律法规规定效力大于合同约定效力</a:t>
            </a:r>
          </a:p>
        </p:txBody>
      </p:sp>
    </p:spTree>
    <p:extLst>
      <p:ext uri="{BB962C8B-B14F-4D97-AF65-F5344CB8AC3E}">
        <p14:creationId xmlns:p14="http://schemas.microsoft.com/office/powerpoint/2010/main" val="254133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Top)">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6631"/>
                                        </p:tgtEl>
                                        <p:attrNameLst>
                                          <p:attrName>style.visibility</p:attrName>
                                        </p:attrNameLst>
                                      </p:cBhvr>
                                      <p:to>
                                        <p:strVal val="visible"/>
                                      </p:to>
                                    </p:set>
                                    <p:animEffect transition="in" filter="wipe(right)">
                                      <p:cBhvr>
                                        <p:cTn id="16" dur="500"/>
                                        <p:tgtEl>
                                          <p:spTgt spid="2663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6632"/>
                                        </p:tgtEl>
                                        <p:attrNameLst>
                                          <p:attrName>style.visibility</p:attrName>
                                        </p:attrNameLst>
                                      </p:cBhvr>
                                      <p:to>
                                        <p:strVal val="visible"/>
                                      </p:to>
                                    </p:set>
                                    <p:animEffect transition="in" filter="wipe(right)">
                                      <p:cBhvr>
                                        <p:cTn id="19"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6631" grpId="0"/>
      <p:bldP spid="2663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11275</TotalTime>
  <Words>11255</Words>
  <Application>Microsoft Office PowerPoint</Application>
  <PresentationFormat>自定义</PresentationFormat>
  <Paragraphs>883</Paragraphs>
  <Slides>66</Slides>
  <Notes>23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66</vt:i4>
      </vt:variant>
    </vt:vector>
  </HeadingPairs>
  <TitlesOfParts>
    <vt:vector size="77" baseType="lpstr">
      <vt:lpstr>Gill Sans</vt:lpstr>
      <vt:lpstr>华文仿宋</vt:lpstr>
      <vt:lpstr>宋体</vt:lpstr>
      <vt:lpstr>微软雅黑</vt:lpstr>
      <vt:lpstr>Arial</vt:lpstr>
      <vt:lpstr>Calibri</vt:lpstr>
      <vt:lpstr>Times New Roman</vt:lpstr>
      <vt:lpstr>Wingdings</vt:lpstr>
      <vt:lpstr>Office 主题​​</vt:lpstr>
      <vt:lpstr>Visio</vt:lpstr>
      <vt:lpstr>Microsoft Visio 绘图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杨旋</cp:lastModifiedBy>
  <cp:revision>1050</cp:revision>
  <dcterms:created xsi:type="dcterms:W3CDTF">2014-05-22T15:27:15Z</dcterms:created>
  <dcterms:modified xsi:type="dcterms:W3CDTF">2014-10-08T05:27:45Z</dcterms:modified>
</cp:coreProperties>
</file>